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3" r:id="rId15"/>
    <p:sldId id="274" r:id="rId16"/>
    <p:sldId id="270" r:id="rId17"/>
    <p:sldId id="271" r:id="rId18"/>
    <p:sldId id="272" r:id="rId19"/>
    <p:sldId id="275" r:id="rId20"/>
    <p:sldId id="276" r:id="rId21"/>
    <p:sldId id="277" r:id="rId22"/>
    <p:sldId id="278" r:id="rId23"/>
    <p:sldId id="287" r:id="rId24"/>
    <p:sldId id="279" r:id="rId25"/>
    <p:sldId id="280" r:id="rId26"/>
    <p:sldId id="281" r:id="rId27"/>
    <p:sldId id="288" r:id="rId28"/>
    <p:sldId id="289" r:id="rId29"/>
    <p:sldId id="282" r:id="rId30"/>
    <p:sldId id="283" r:id="rId31"/>
    <p:sldId id="286" r:id="rId32"/>
    <p:sldId id="284" r:id="rId33"/>
    <p:sldId id="285" r:id="rId3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8AB31AB-30A4-441B-A4B0-CC0E947E7EE2}" type="slidenum">
              <a:rPr lang="th-TH" smtClean="0"/>
              <a:t>‹#›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018BA1-92FA-4BFB-8BF4-03CF2225143E}" type="datetimeFigureOut">
              <a:rPr lang="th-TH" smtClean="0"/>
              <a:t>11/02/63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352928" cy="4176464"/>
          </a:xfrm>
        </p:spPr>
        <p:txBody>
          <a:bodyPr>
            <a:noAutofit/>
          </a:bodyPr>
          <a:lstStyle/>
          <a:p>
            <a:r>
              <a:rPr lang="th-TH" sz="8800" b="1" dirty="0" smtClean="0">
                <a:cs typeface="+mn-cs"/>
              </a:rPr>
              <a:t>สิทธิการลา</a:t>
            </a:r>
            <a:br>
              <a:rPr lang="th-TH" sz="8800" b="1" dirty="0" smtClean="0">
                <a:cs typeface="+mn-cs"/>
              </a:rPr>
            </a:br>
            <a:r>
              <a:rPr lang="th-TH" sz="8800" b="1" dirty="0" smtClean="0">
                <a:cs typeface="+mn-cs"/>
              </a:rPr>
              <a:t>พนักงานส่วนตำบล </a:t>
            </a:r>
            <a:br>
              <a:rPr lang="th-TH" sz="8800" b="1" dirty="0" smtClean="0">
                <a:cs typeface="+mn-cs"/>
              </a:rPr>
            </a:br>
            <a:r>
              <a:rPr lang="th-TH" sz="8800" b="1" dirty="0" smtClean="0">
                <a:cs typeface="+mn-cs"/>
              </a:rPr>
              <a:t>พนักงานจ้าง</a:t>
            </a:r>
            <a:endParaRPr lang="th-TH" sz="88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098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b="1" dirty="0" smtClean="0"/>
              <a:t>สิทธิการลา</a:t>
            </a:r>
            <a:endParaRPr lang="th-TH" sz="5400" b="1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323528" y="1412776"/>
            <a:ext cx="8424936" cy="5040560"/>
          </a:xfrm>
        </p:spPr>
        <p:txBody>
          <a:bodyPr>
            <a:noAutofit/>
          </a:bodyPr>
          <a:lstStyle/>
          <a:p>
            <a:r>
              <a:rPr lang="th-TH" sz="4000" b="1" dirty="0" smtClean="0"/>
              <a:t>ระเบียบสำนักนายกรัฐมนตรีว่าด้วยการลาของข้าราชการ พ.ศ.2555</a:t>
            </a:r>
          </a:p>
          <a:p>
            <a:r>
              <a:rPr lang="th-TH" sz="4000" b="1" dirty="0" smtClean="0"/>
              <a:t>ประกาศคณะกรรมการพนักงานส่วนตำบลจังหวัดนครศรีธรรมราช เรื่อง หลักเกณฑ์เกี่ยวกับพนักงานจ้าง ลงวันที่ 26 กรกฎาคม 2547 และที่แก้ไขเพิ่มเติม ข้อ 59 - 66</a:t>
            </a:r>
            <a:endParaRPr lang="th-TH" sz="4000" b="1" dirty="0"/>
          </a:p>
        </p:txBody>
      </p:sp>
    </p:spTree>
    <p:extLst>
      <p:ext uri="{BB962C8B-B14F-4D97-AF65-F5344CB8AC3E}">
        <p14:creationId xmlns:p14="http://schemas.microsoft.com/office/powerpoint/2010/main" val="3864620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b="1" dirty="0" smtClean="0"/>
              <a:t>สิทธิการลา</a:t>
            </a:r>
            <a:endParaRPr lang="th-TH" sz="5400" b="1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323528" y="1412776"/>
            <a:ext cx="8424936" cy="5040560"/>
          </a:xfrm>
        </p:spPr>
        <p:txBody>
          <a:bodyPr>
            <a:noAutofit/>
          </a:bodyPr>
          <a:lstStyle/>
          <a:p>
            <a:r>
              <a:rPr lang="th-TH" sz="4000" b="1" dirty="0" smtClean="0"/>
              <a:t>ประกาศคณะกรรมการพนักงานส่วนตำบลจังหวัดนครศรีธรรมราช เรื่อง หลักเกณฑ์เกี่ยวกับพนักงานจ้าง ลงวันที่ 26 กรกฎาคม 2547 และที่แก้ไขเพิ่มเติม ข้อ 59 – 66</a:t>
            </a:r>
          </a:p>
          <a:p>
            <a:r>
              <a:rPr lang="th-TH" sz="4000" b="1" dirty="0" err="1" smtClean="0"/>
              <a:t>พ.ร.ฎ</a:t>
            </a:r>
            <a:r>
              <a:rPr lang="th-TH" sz="4000" b="1" dirty="0" smtClean="0"/>
              <a:t>. การจ่ายเงินเดือน เงินปี บำเหน็จบำนาญและเงินอื่นในลักษณะเดียวกัน พ.ศ.2535 และแก้ไขเพิ่มเติมถึง (ฉบับที่ 5)</a:t>
            </a:r>
            <a:endParaRPr lang="th-TH" sz="4000" b="1" dirty="0"/>
          </a:p>
        </p:txBody>
      </p:sp>
    </p:spTree>
    <p:extLst>
      <p:ext uri="{BB962C8B-B14F-4D97-AF65-F5344CB8AC3E}">
        <p14:creationId xmlns:p14="http://schemas.microsoft.com/office/powerpoint/2010/main" val="2707511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h-TH" sz="4800" b="1" dirty="0" smtClean="0"/>
              <a:t>สิทธิการลาพนักงานส่วนตำบล</a:t>
            </a:r>
            <a:endParaRPr lang="th-TH" sz="4800" b="1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539552" y="1412776"/>
            <a:ext cx="6696744" cy="4713387"/>
          </a:xfrm>
        </p:spPr>
        <p:txBody>
          <a:bodyPr>
            <a:noAutofit/>
          </a:bodyPr>
          <a:lstStyle/>
          <a:p>
            <a:r>
              <a:rPr lang="th-TH" sz="4000" b="1" dirty="0" smtClean="0"/>
              <a:t>การลา มี 11 ประเภท</a:t>
            </a:r>
          </a:p>
          <a:p>
            <a:pPr lvl="1"/>
            <a:r>
              <a:rPr lang="th-TH" sz="3600" b="1" dirty="0" smtClean="0"/>
              <a:t>การลาป่วย</a:t>
            </a:r>
          </a:p>
          <a:p>
            <a:pPr lvl="1"/>
            <a:r>
              <a:rPr lang="th-TH" sz="3600" b="1" dirty="0" smtClean="0"/>
              <a:t>การลาคลอดบุตร</a:t>
            </a:r>
          </a:p>
          <a:p>
            <a:pPr lvl="1"/>
            <a:r>
              <a:rPr lang="th-TH" sz="3600" b="1" dirty="0" smtClean="0"/>
              <a:t>การลาไปช่วยเหลือภริยาที่คลอดบุตร</a:t>
            </a:r>
          </a:p>
          <a:p>
            <a:pPr lvl="1"/>
            <a:r>
              <a:rPr lang="th-TH" sz="4000" b="1" dirty="0" smtClean="0"/>
              <a:t>การลากิจส่วนตัว</a:t>
            </a:r>
          </a:p>
          <a:p>
            <a:pPr lvl="1"/>
            <a:r>
              <a:rPr lang="th-TH" sz="4000" b="1" dirty="0" smtClean="0"/>
              <a:t>การลาพักผ่อน</a:t>
            </a:r>
          </a:p>
        </p:txBody>
      </p:sp>
    </p:spTree>
    <p:extLst>
      <p:ext uri="{BB962C8B-B14F-4D97-AF65-F5344CB8AC3E}">
        <p14:creationId xmlns:p14="http://schemas.microsoft.com/office/powerpoint/2010/main" val="2383001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สิทธิการลาพนักงานส่วนตำบล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467544" y="1340768"/>
            <a:ext cx="8424936" cy="5040560"/>
          </a:xfrm>
        </p:spPr>
        <p:txBody>
          <a:bodyPr>
            <a:normAutofit/>
          </a:bodyPr>
          <a:lstStyle/>
          <a:p>
            <a:pPr lvl="1"/>
            <a:r>
              <a:rPr lang="th-TH" sz="3600" b="1" dirty="0" smtClean="0"/>
              <a:t>การลาอุปสมบทหรือการลาไปประกอบพิธี</a:t>
            </a:r>
            <a:r>
              <a:rPr lang="th-TH" sz="3600" b="1" dirty="0" err="1" smtClean="0"/>
              <a:t>ฮัจน์</a:t>
            </a:r>
            <a:endParaRPr lang="th-TH" sz="3600" b="1" dirty="0" smtClean="0"/>
          </a:p>
          <a:p>
            <a:pPr lvl="1"/>
            <a:r>
              <a:rPr lang="th-TH" sz="3600" b="1" dirty="0" smtClean="0"/>
              <a:t>การลาเข้ารับการตรวจเลือกหรือเข้ารับการเตรียมพล</a:t>
            </a:r>
          </a:p>
          <a:p>
            <a:pPr lvl="1"/>
            <a:r>
              <a:rPr lang="th-TH" sz="3600" b="1" dirty="0" smtClean="0"/>
              <a:t>การลาไปศึกษา ฝึกอบรม ปฏิบัติการวิจัย หรือดูงาน</a:t>
            </a:r>
          </a:p>
          <a:p>
            <a:pPr lvl="1"/>
            <a:r>
              <a:rPr lang="th-TH" sz="3600" b="1" dirty="0" smtClean="0"/>
              <a:t>การลาไปปฏิบัติงานในองค์การระหว่างประเทศ</a:t>
            </a:r>
          </a:p>
          <a:p>
            <a:pPr lvl="1"/>
            <a:r>
              <a:rPr lang="th-TH" sz="3600" b="1" dirty="0" smtClean="0"/>
              <a:t>การลาติดตามคู่สมรส</a:t>
            </a:r>
          </a:p>
          <a:p>
            <a:pPr lvl="1"/>
            <a:r>
              <a:rPr lang="th-TH" sz="3600" b="1" dirty="0" smtClean="0"/>
              <a:t>การลาไปพื้นฟูสมรรถภาพด้านอาชีพ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795671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การลาป่วย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395536" y="1052736"/>
            <a:ext cx="8568952" cy="5328592"/>
          </a:xfrm>
        </p:spPr>
        <p:txBody>
          <a:bodyPr>
            <a:normAutofit lnSpcReduction="10000"/>
          </a:bodyPr>
          <a:lstStyle/>
          <a:p>
            <a:pPr lvl="1"/>
            <a:r>
              <a:rPr lang="th-TH" sz="3600" b="1" dirty="0" smtClean="0"/>
              <a:t>เสนอใบลาต่อผู้บังคับบัญชา         ผู้มีอำนาจอนุมัติ ก่อนหรือในวันที่ลา </a:t>
            </a:r>
            <a:r>
              <a:rPr lang="th-TH" sz="3600" b="1" dirty="0" smtClean="0">
                <a:solidFill>
                  <a:srgbClr val="FF0000"/>
                </a:solidFill>
              </a:rPr>
              <a:t>เว้นแต่ </a:t>
            </a:r>
            <a:r>
              <a:rPr lang="th-TH" sz="3600" b="1" dirty="0" smtClean="0"/>
              <a:t>กรณีจำเป็นจะเสนอในวันแรกที่มาปฏิบัติราชการได้</a:t>
            </a:r>
          </a:p>
          <a:p>
            <a:pPr lvl="1"/>
            <a:r>
              <a:rPr lang="th-TH" sz="3600" b="1" dirty="0" smtClean="0"/>
              <a:t>ลาป่วยตั้งแต่ 30 วัน ต้องมีใบรับรองแพทย์แนบไปกับใบลาด้วย</a:t>
            </a:r>
          </a:p>
          <a:p>
            <a:pPr lvl="1"/>
            <a:r>
              <a:rPr lang="th-TH" sz="3600" b="1" dirty="0" smtClean="0"/>
              <a:t>ลาป่วยไม่ถึง 30 วัน จะเป็นครั้งเดียวหรือหลายครั้งติดต่อกัน ถ้าผู้มีอำนาจอนุญาตเห็นสมควรจะสั่งให้มีใบรับรองแพทย์ประกอบใบลา หรือสั่งให้ผู้ลาไปรับการตรวจจากแพทย์ของทางราชการเพื่อประกอบการพิจารณาก็ได้</a:t>
            </a:r>
          </a:p>
          <a:p>
            <a:pPr lvl="1"/>
            <a:endParaRPr lang="th-TH" sz="3600" b="1" dirty="0" smtClean="0"/>
          </a:p>
        </p:txBody>
      </p:sp>
      <p:sp>
        <p:nvSpPr>
          <p:cNvPr id="3" name="ลูกศรขวา 2"/>
          <p:cNvSpPr/>
          <p:nvPr/>
        </p:nvSpPr>
        <p:spPr>
          <a:xfrm>
            <a:off x="5193196" y="1124744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6148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การลาคลอดบุตร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395536" y="1052736"/>
            <a:ext cx="8568952" cy="5472608"/>
          </a:xfrm>
        </p:spPr>
        <p:txBody>
          <a:bodyPr>
            <a:normAutofit lnSpcReduction="10000"/>
          </a:bodyPr>
          <a:lstStyle/>
          <a:p>
            <a:pPr lvl="1"/>
            <a:r>
              <a:rPr lang="th-TH" sz="3600" b="1" dirty="0" smtClean="0"/>
              <a:t>เสนอใบลาต่อผู้บังคับบัญชา         ผู้มีอำนาจอนุมัติ ก่อนหรือในวันที่ลา </a:t>
            </a:r>
            <a:r>
              <a:rPr lang="th-TH" sz="3600" b="1" dirty="0" smtClean="0">
                <a:solidFill>
                  <a:srgbClr val="FF0000"/>
                </a:solidFill>
              </a:rPr>
              <a:t>เว้นแต่ </a:t>
            </a:r>
            <a:r>
              <a:rPr lang="th-TH" sz="3600" b="1" dirty="0" smtClean="0"/>
              <a:t>ไม่สามารถลงชื่อในใบลาได้ ให้ผู้อื่นลาแทนได้ แต่เมื่อสามารถลงชื่อได้แล้ว ให้จัดส่งใบลาโดยเร็ว โดยไม่ต้องมีใบรับรองแพทย์</a:t>
            </a:r>
          </a:p>
          <a:p>
            <a:pPr lvl="1"/>
            <a:r>
              <a:rPr lang="th-TH" sz="3600" b="1" dirty="0" smtClean="0"/>
              <a:t>จะลาในวันที่ลาคลอดก่อนหรือหลังวันที่ลาคลอดก็ได้ แต่รวมวันลาแล้วต้อง</a:t>
            </a:r>
            <a:r>
              <a:rPr lang="th-TH" sz="3600" b="1" dirty="0" smtClean="0">
                <a:solidFill>
                  <a:srgbClr val="FF0000"/>
                </a:solidFill>
              </a:rPr>
              <a:t>ไม่เกิน 90 วัน</a:t>
            </a:r>
          </a:p>
          <a:p>
            <a:pPr lvl="1"/>
            <a:r>
              <a:rPr lang="th-TH" sz="3600" b="1" dirty="0" smtClean="0"/>
              <a:t>หากได้รับอนุญาตให้ลาคลอดบุตรและได้หยุดราชการไปแล้ว แต่ไม่ได้คลอดบุตรตามกำหนด ประสงค์จะขอถอนวันลา ให้ผู้มีอำนาจอนุญาตยกเลิกได้ โดยถือวันที่หยุดราชการไปเป็นวันลากิจส่วนตัว</a:t>
            </a:r>
          </a:p>
        </p:txBody>
      </p:sp>
      <p:sp>
        <p:nvSpPr>
          <p:cNvPr id="3" name="ลูกศรขวา 2"/>
          <p:cNvSpPr/>
          <p:nvPr/>
        </p:nvSpPr>
        <p:spPr>
          <a:xfrm>
            <a:off x="5193196" y="1124744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7575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การลาไปช่วยเหลือภริยาที่คลอดบุตร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395536" y="1124744"/>
            <a:ext cx="8568952" cy="381642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th-TH" sz="3600" b="1" dirty="0" smtClean="0"/>
          </a:p>
          <a:p>
            <a:pPr lvl="1"/>
            <a:r>
              <a:rPr lang="th-TH" sz="3600" b="1" dirty="0" smtClean="0"/>
              <a:t>เสนอใบลาต่อผู้บังคับบัญชา         ผู้มีอำนาจอนุมัติ ก่อนหรือในวันที่ลาภายใน 90 วัน นับแต่วันที่คลอดบุตร ครั้งหนึ่งติดต่อกันได้ไม่เกิน 15 วันทำการ</a:t>
            </a:r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  <p:sp>
        <p:nvSpPr>
          <p:cNvPr id="3" name="ลูกศรขวา 2"/>
          <p:cNvSpPr/>
          <p:nvPr/>
        </p:nvSpPr>
        <p:spPr>
          <a:xfrm>
            <a:off x="5193196" y="1916832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1749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การลากิจส่วนตัว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395536" y="1124744"/>
            <a:ext cx="8568952" cy="5328592"/>
          </a:xfrm>
        </p:spPr>
        <p:txBody>
          <a:bodyPr>
            <a:normAutofit/>
          </a:bodyPr>
          <a:lstStyle/>
          <a:p>
            <a:pPr lvl="1"/>
            <a:r>
              <a:rPr lang="th-TH" sz="3600" b="1" dirty="0" smtClean="0"/>
              <a:t>เสนอใบลาต่อผู้บังคับบัญชา         ผู้มีอำนาจอนุมัติ </a:t>
            </a:r>
            <a:r>
              <a:rPr lang="th-TH" sz="3600" b="1" dirty="0" smtClean="0"/>
              <a:t>เมื่อ</a:t>
            </a:r>
            <a:r>
              <a:rPr lang="th-TH" sz="3600" b="1" dirty="0" smtClean="0"/>
              <a:t>ได้รับอนุญาตแล้วจึงหยุดราชการได้ </a:t>
            </a:r>
            <a:r>
              <a:rPr lang="th-TH" sz="3600" b="1" dirty="0" smtClean="0">
                <a:solidFill>
                  <a:srgbClr val="FF0000"/>
                </a:solidFill>
              </a:rPr>
              <a:t>เว้นแต่ </a:t>
            </a:r>
            <a:r>
              <a:rPr lang="th-TH" sz="3600" b="1" dirty="0" smtClean="0"/>
              <a:t>มีเหตุจำเป็นไม่สามารถรอได้ ให้จัดส่งใบลาพร้อมด้วยเหตุจำเป็นไว้ และหยุดราชการไปก่อนได้ แต่ต้องชี้แจงเหตุผลให้ผู้มีอำนาจอนุมัติโดยเร็ว</a:t>
            </a:r>
          </a:p>
          <a:p>
            <a:pPr lvl="1"/>
            <a:r>
              <a:rPr lang="th-TH" sz="3600" b="1" dirty="0" smtClean="0"/>
              <a:t>กรณีลาคลอดบุตรแล้ว ประสงค์จะลาเพื่อเลี้ยงดูบุตรเพิ่มอีก ให้สิทธิลาต่อเนื่องจากการลาคลอดบุตรได้ไม่เกิน 150 วันทำการ </a:t>
            </a:r>
            <a:r>
              <a:rPr lang="th-TH" sz="3600" b="1" dirty="0" smtClean="0">
                <a:solidFill>
                  <a:srgbClr val="FF0000"/>
                </a:solidFill>
              </a:rPr>
              <a:t>ไม่ได้รับเงินเดือนระหว่างลา</a:t>
            </a:r>
            <a:endParaRPr lang="th-TH" sz="3600" b="1" dirty="0" smtClean="0"/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  <p:sp>
        <p:nvSpPr>
          <p:cNvPr id="3" name="ลูกศรขวา 2"/>
          <p:cNvSpPr/>
          <p:nvPr/>
        </p:nvSpPr>
        <p:spPr>
          <a:xfrm>
            <a:off x="4788024" y="1268760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370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การลาพักผ่อน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395536" y="908720"/>
            <a:ext cx="8568952" cy="5544616"/>
          </a:xfrm>
        </p:spPr>
        <p:txBody>
          <a:bodyPr>
            <a:normAutofit lnSpcReduction="10000"/>
          </a:bodyPr>
          <a:lstStyle/>
          <a:p>
            <a:pPr lvl="1"/>
            <a:r>
              <a:rPr lang="th-TH" sz="3600" b="1" dirty="0" smtClean="0"/>
              <a:t>ลาพักผ่อนประจำปีได้ 10 วันทำการ </a:t>
            </a:r>
            <a:r>
              <a:rPr lang="th-TH" sz="3600" b="1" dirty="0" smtClean="0">
                <a:solidFill>
                  <a:srgbClr val="FF0000"/>
                </a:solidFill>
              </a:rPr>
              <a:t>เว้นแต่</a:t>
            </a:r>
          </a:p>
          <a:p>
            <a:pPr lvl="2"/>
            <a:r>
              <a:rPr lang="th-TH" sz="3200" b="1" dirty="0" smtClean="0">
                <a:solidFill>
                  <a:srgbClr val="FF0000"/>
                </a:solidFill>
              </a:rPr>
              <a:t>ผู้บรรจุครั้งแรก</a:t>
            </a:r>
          </a:p>
          <a:p>
            <a:pPr lvl="2"/>
            <a:r>
              <a:rPr lang="th-TH" sz="3200" b="1" dirty="0" smtClean="0">
                <a:solidFill>
                  <a:srgbClr val="FF0000"/>
                </a:solidFill>
              </a:rPr>
              <a:t>ผู้ที่ลาออกเพราะเหตุส่วนตัว ต่อมาได้บรรจุเข้ารับราชการอีก</a:t>
            </a:r>
          </a:p>
          <a:p>
            <a:pPr lvl="2"/>
            <a:r>
              <a:rPr lang="th-TH" sz="3200" b="1" dirty="0" smtClean="0">
                <a:solidFill>
                  <a:srgbClr val="FF0000"/>
                </a:solidFill>
              </a:rPr>
              <a:t>ผู้ที่ลาออกเพื่อดำรงตำแหน่งทางการเมืองหรือเพื่อสมัครรับเลือกตั้ง ต่อมาได้เข้ารับราชการอีกหลัง 6 เดือน นับแต่วันออกจากราชการ</a:t>
            </a:r>
          </a:p>
          <a:p>
            <a:pPr lvl="1"/>
            <a:r>
              <a:rPr lang="th-TH" sz="3600" b="1" dirty="0" smtClean="0"/>
              <a:t>วันลาพักผ่อนประจำปีหากมิได้ลาหรือลาแล้วไม่ครบ 10 วันทำการ ให้สะสมวันที่มิได้ลาในปีต่อไป แต่รวมแล้วไม่เกิน 20 วันทำการ </a:t>
            </a:r>
            <a:r>
              <a:rPr lang="th-TH" sz="3600" b="1" dirty="0" smtClean="0">
                <a:solidFill>
                  <a:srgbClr val="FF0000"/>
                </a:solidFill>
              </a:rPr>
              <a:t>สำหรับผู้ที่รับราชการไม่น้อยกว่า 10 ปี ให้มีสิทธินำมาสะสมรวมได้ไม่เกิน 30 วันทำการ</a:t>
            </a:r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174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การลาพักผ่อน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395536" y="908720"/>
            <a:ext cx="8568952" cy="5544616"/>
          </a:xfrm>
        </p:spPr>
        <p:txBody>
          <a:bodyPr>
            <a:normAutofit/>
          </a:bodyPr>
          <a:lstStyle/>
          <a:p>
            <a:pPr lvl="1"/>
            <a:r>
              <a:rPr lang="th-TH" sz="3600" b="1" dirty="0" smtClean="0"/>
              <a:t>จัดส่งใบลาต่อผู้บังคับบัญชา         ผู้มีอำนาจอนุญาต เมื่อได้รับอนุญาตจึงหยุดราชการได้</a:t>
            </a:r>
            <a:endParaRPr lang="th-TH" sz="3200" b="1" dirty="0" smtClean="0">
              <a:solidFill>
                <a:srgbClr val="FF0000"/>
              </a:solidFill>
            </a:endParaRPr>
          </a:p>
          <a:p>
            <a:pPr lvl="1"/>
            <a:r>
              <a:rPr lang="th-TH" sz="3600" b="1" dirty="0" smtClean="0"/>
              <a:t>กรณีผู้ที่ปฏิบัติงานในสถานศึกษา และมีวันหยุดภาคการศึกษา หาก</a:t>
            </a:r>
            <a:r>
              <a:rPr lang="th-TH" sz="3600" b="1" dirty="0" smtClean="0">
                <a:solidFill>
                  <a:srgbClr val="FF0000"/>
                </a:solidFill>
              </a:rPr>
              <a:t>หยุดราชการ</a:t>
            </a:r>
            <a:r>
              <a:rPr lang="th-TH" sz="3600" b="1" dirty="0" smtClean="0"/>
              <a:t>ตามวันหยุดภาคการศึกษา </a:t>
            </a:r>
            <a:r>
              <a:rPr lang="th-TH" sz="3600" b="1" dirty="0" smtClean="0">
                <a:solidFill>
                  <a:srgbClr val="FF0000"/>
                </a:solidFill>
              </a:rPr>
              <a:t>เกินกว่า</a:t>
            </a:r>
            <a:r>
              <a:rPr lang="th-TH" sz="3600" b="1" dirty="0" smtClean="0"/>
              <a:t>วันลาพักผ่อน </a:t>
            </a:r>
            <a:r>
              <a:rPr lang="th-TH" sz="3600" b="1" dirty="0" smtClean="0">
                <a:solidFill>
                  <a:srgbClr val="FF0000"/>
                </a:solidFill>
              </a:rPr>
              <a:t>ไม่มี</a:t>
            </a:r>
            <a:r>
              <a:rPr lang="th-TH" sz="3600" b="1" dirty="0" smtClean="0"/>
              <a:t>สิทธิลาพักผ่อน</a:t>
            </a:r>
            <a:endParaRPr lang="th-TH" sz="3600" b="1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  <p:sp>
        <p:nvSpPr>
          <p:cNvPr id="3" name="ลูกศรขวา 2"/>
          <p:cNvSpPr/>
          <p:nvPr/>
        </p:nvSpPr>
        <p:spPr>
          <a:xfrm>
            <a:off x="5220072" y="1052736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08859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การลาอุปสมบทหรือการลาไปประกอบพิธี</a:t>
            </a:r>
            <a:r>
              <a:rPr lang="th-TH" b="1" dirty="0" err="1" smtClean="0"/>
              <a:t>ฮัจย์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323528" y="908720"/>
            <a:ext cx="8640960" cy="5544616"/>
          </a:xfrm>
        </p:spPr>
        <p:txBody>
          <a:bodyPr>
            <a:normAutofit/>
          </a:bodyPr>
          <a:lstStyle/>
          <a:p>
            <a:pPr lvl="1"/>
            <a:r>
              <a:rPr lang="th-TH" sz="3600" b="1" dirty="0" smtClean="0"/>
              <a:t>จัดส่งใบลาต่อผู้บังคับบัญชา         ผู้มีอำนาจอนุญาต ก่อนวันอุปสมบทหรือก่อนวันเดินทางไปประกอบพิธี</a:t>
            </a:r>
            <a:r>
              <a:rPr lang="th-TH" sz="3600" b="1" dirty="0" err="1" smtClean="0"/>
              <a:t>ฮัจย์</a:t>
            </a:r>
            <a:r>
              <a:rPr lang="th-TH" sz="3600" b="1" dirty="0" smtClean="0"/>
              <a:t> ไม่น้อยกว่า 60 วัน กรณีมีเหตุพิเศษไม่อาจส่งได้ ให้ชี้แจงเหตุผลความจำเป็น และให้อยู่ในดุลยพินิจของผู้มีอำนาจจะพิจารณาให้ลาหรือไม่ก็ได้</a:t>
            </a:r>
            <a:endParaRPr lang="th-TH" sz="3200" b="1" dirty="0" smtClean="0">
              <a:solidFill>
                <a:srgbClr val="FF0000"/>
              </a:solidFill>
            </a:endParaRPr>
          </a:p>
          <a:p>
            <a:pPr lvl="1"/>
            <a:r>
              <a:rPr lang="th-TH" sz="3600" b="1" dirty="0" smtClean="0"/>
              <a:t>เมื่อได้รับอนุญาตให้ลาแล้วจะต้อง อุปสมบทหรือออกเดินทางไปประกอบพิธี</a:t>
            </a:r>
            <a:r>
              <a:rPr lang="th-TH" sz="3600" b="1" dirty="0" err="1" smtClean="0"/>
              <a:t>ฮัจย์</a:t>
            </a:r>
            <a:r>
              <a:rPr lang="th-TH" sz="3600" b="1" dirty="0" smtClean="0"/>
              <a:t> ภายใน 10 วันนับแต่วันเริ่มลา และต้องกลับมารายงานตัวเข้าปฏิบัติราชการภายใน 5 วัน นับแต่วันที่ลาสิกขา หรือวันที่เดินทางกลับถึงประเทศไทย</a:t>
            </a:r>
            <a:endParaRPr lang="th-TH" sz="3600" b="1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  <p:sp>
        <p:nvSpPr>
          <p:cNvPr id="3" name="ลูกศรขวา 2"/>
          <p:cNvSpPr/>
          <p:nvPr/>
        </p:nvSpPr>
        <p:spPr>
          <a:xfrm>
            <a:off x="4716016" y="1052736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3275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การลาอุปสมบทหรือการลาไปประกอบพิธี</a:t>
            </a:r>
            <a:r>
              <a:rPr lang="th-TH" b="1" dirty="0" err="1" smtClean="0"/>
              <a:t>ฮัจย์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611560" y="908720"/>
            <a:ext cx="8136904" cy="5544616"/>
          </a:xfrm>
        </p:spPr>
        <p:txBody>
          <a:bodyPr>
            <a:normAutofit/>
          </a:bodyPr>
          <a:lstStyle/>
          <a:p>
            <a:pPr lvl="1"/>
            <a:r>
              <a:rPr lang="th-TH" sz="3600" b="1" dirty="0" smtClean="0"/>
              <a:t>เมื่อได้รับอนุญาตให้ลาแล้วหากไม่สามารถอุปสมบทหรือไปประกอบพิธี</a:t>
            </a:r>
            <a:r>
              <a:rPr lang="th-TH" sz="3600" b="1" dirty="0" err="1" smtClean="0"/>
              <a:t>ฮัจย์</a:t>
            </a:r>
            <a:r>
              <a:rPr lang="th-TH" sz="3600" b="1" dirty="0" smtClean="0"/>
              <a:t>ได้ เมื่อได้รายงานตัว</a:t>
            </a:r>
            <a:r>
              <a:rPr lang="th-TH" sz="3600" b="1" dirty="0" smtClean="0"/>
              <a:t>กลับเข้า</a:t>
            </a:r>
            <a:r>
              <a:rPr lang="th-TH" sz="3600" b="1" dirty="0" smtClean="0"/>
              <a:t>ปฏิบัติราชการและขอยกเลิกวันลา ให้ผู้มีอำนาจพิจารณาให้</a:t>
            </a:r>
            <a:r>
              <a:rPr lang="th-TH" sz="3600" b="1" dirty="0" smtClean="0">
                <a:solidFill>
                  <a:srgbClr val="FF0000"/>
                </a:solidFill>
              </a:rPr>
              <a:t>ยกเลิก</a:t>
            </a:r>
            <a:r>
              <a:rPr lang="th-TH" sz="3600" b="1" dirty="0" smtClean="0"/>
              <a:t>วันลา โดยให้ถือว่าวันที่ได้หยุดราชการเป็น</a:t>
            </a:r>
            <a:r>
              <a:rPr lang="th-TH" sz="3600" b="1" dirty="0" smtClean="0">
                <a:solidFill>
                  <a:srgbClr val="FF0000"/>
                </a:solidFill>
              </a:rPr>
              <a:t>วันลากิจส่วนตัว</a:t>
            </a:r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69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การลาเข้ารับการตรวจเลือกหรือเข้ารับการเตรียมพล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611560" y="1268760"/>
            <a:ext cx="8136904" cy="5184576"/>
          </a:xfrm>
        </p:spPr>
        <p:txBody>
          <a:bodyPr>
            <a:normAutofit/>
          </a:bodyPr>
          <a:lstStyle/>
          <a:p>
            <a:pPr lvl="1"/>
            <a:r>
              <a:rPr lang="th-TH" sz="3600" b="1" dirty="0" smtClean="0"/>
              <a:t>กรณีได้รับหมายเรียกเข้ารับการตรวจเลือก รายงานผู้บังคับบัญชาก่อนวันเข้ารับการตรวจเลือกไม่น้อยกว่า 48 ชั่วโมง </a:t>
            </a:r>
          </a:p>
          <a:p>
            <a:pPr lvl="1"/>
            <a:r>
              <a:rPr lang="th-TH" sz="3600" b="1" dirty="0" smtClean="0"/>
              <a:t>กรณีได้รับหมายเรียกเข้ารับการเตรียมพล รายงานต่อผู้บังคับบัญชาภายใน 48 ชั่วโมง</a:t>
            </a:r>
          </a:p>
          <a:p>
            <a:pPr lvl="1"/>
            <a:r>
              <a:rPr lang="th-TH" sz="3600" b="1" dirty="0" smtClean="0"/>
              <a:t>ผู้บังคับบัญชาเสนอรายงาน          นายก </a:t>
            </a:r>
            <a:r>
              <a:rPr lang="th-TH" sz="3600" b="1" dirty="0" err="1" smtClean="0"/>
              <a:t>อบต</a:t>
            </a:r>
            <a:r>
              <a:rPr lang="th-TH" sz="3600" b="1" dirty="0" smtClean="0"/>
              <a:t>.</a:t>
            </a:r>
          </a:p>
          <a:p>
            <a:pPr marL="457200" lvl="1" indent="0">
              <a:buNone/>
            </a:pPr>
            <a:endParaRPr lang="th-TH" sz="3600" b="1" dirty="0" smtClean="0"/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  <p:sp>
        <p:nvSpPr>
          <p:cNvPr id="3" name="ลูกศรขวา 2"/>
          <p:cNvSpPr/>
          <p:nvPr/>
        </p:nvSpPr>
        <p:spPr>
          <a:xfrm>
            <a:off x="4788024" y="4184935"/>
            <a:ext cx="72008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4926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การลาเข้ารับการตรวจเลือกหรือเข้ารับการเตรียมพล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755576" y="908720"/>
            <a:ext cx="7704856" cy="460851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th-TH" sz="3600" b="1" dirty="0" smtClean="0"/>
          </a:p>
          <a:p>
            <a:pPr lvl="1"/>
            <a:r>
              <a:rPr lang="th-TH" sz="3600" b="1" dirty="0" smtClean="0"/>
              <a:t>เมื่อพ้นจากการเข้ารับการตรวจเลือก หรือเข้ารับการเตรียมพลแล้ว ให้รายงานตัวเข้าปฏิบัติราชการต่อผู้บังคับบัญชาภายใน 7 วัน เว้นแต่มีเหตุจำเป็น นายก </a:t>
            </a:r>
            <a:r>
              <a:rPr lang="th-TH" sz="3600" b="1" dirty="0" err="1" smtClean="0"/>
              <a:t>อบต</a:t>
            </a:r>
            <a:r>
              <a:rPr lang="th-TH" sz="3600" b="1" dirty="0" smtClean="0"/>
              <a:t>. อาจขยายเวลาได้ รวมแล้วไม่เกิน 15 วัน</a:t>
            </a:r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02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การลาไปศึกษา ฝึกอบรม ปฏิบัติงานวิจัย หรือดูงาน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323528" y="908720"/>
            <a:ext cx="8640960" cy="5760640"/>
          </a:xfrm>
        </p:spPr>
        <p:txBody>
          <a:bodyPr>
            <a:normAutofit lnSpcReduction="10000"/>
          </a:bodyPr>
          <a:lstStyle/>
          <a:p>
            <a:pPr lvl="1"/>
            <a:r>
              <a:rPr lang="th-TH" sz="3600" b="1" dirty="0"/>
              <a:t>จัดส่ง</a:t>
            </a:r>
            <a:r>
              <a:rPr lang="th-TH" sz="3600" b="1" dirty="0" smtClean="0"/>
              <a:t>ใบลาต่อผู้บังคับบัญชาตามลำดับ         นายก </a:t>
            </a:r>
            <a:r>
              <a:rPr lang="th-TH" sz="3600" b="1" dirty="0" err="1" smtClean="0"/>
              <a:t>อบต</a:t>
            </a:r>
            <a:r>
              <a:rPr lang="th-TH" sz="3600" b="1" dirty="0" smtClean="0"/>
              <a:t>. พิจารณาอนุญาต เมื่ออนุญาตแล้วรายงาน ผวจ.</a:t>
            </a:r>
          </a:p>
          <a:p>
            <a:pPr lvl="1"/>
            <a:r>
              <a:rPr lang="th-TH" sz="3600" b="1" dirty="0" smtClean="0"/>
              <a:t>กรณีประสงค์จะลาไปปฏิบัติงานในองค์การระหว่างประเทศ จัดส่งใบลาต่อผู้บังคับบัญชาตามลำดับ         ปลัดกระทรวงมหาดไทย </a:t>
            </a:r>
          </a:p>
          <a:p>
            <a:pPr lvl="1"/>
            <a:r>
              <a:rPr lang="th-TH" sz="3600" b="1" dirty="0" smtClean="0"/>
              <a:t>การไปปฏิบัติงานในองค์การระหว่างประเทศที่มีระยะ        ไม่เกิน 1 ปี เมื่อเสร็จแล้วให้รายงานตัวเข้าปฏิบัติหน้าที่ภายใน 15 วัน นับแต่ครบกำหนด และรายงานผลให้ปลัดกระทรวงมหาดไทยทราบภายใน 30 วัน นับแต่วันที่กลับมาปฏิบัติหน้าที่</a:t>
            </a:r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  <p:sp>
        <p:nvSpPr>
          <p:cNvPr id="3" name="ลูกศรขวา 2"/>
          <p:cNvSpPr/>
          <p:nvPr/>
        </p:nvSpPr>
        <p:spPr>
          <a:xfrm>
            <a:off x="6516216" y="957736"/>
            <a:ext cx="72008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ลูกศรขวา 4"/>
          <p:cNvSpPr/>
          <p:nvPr/>
        </p:nvSpPr>
        <p:spPr>
          <a:xfrm>
            <a:off x="7668344" y="2444370"/>
            <a:ext cx="86409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5700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การลาติดตามคู่สมรส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323528" y="908720"/>
            <a:ext cx="8640960" cy="5760640"/>
          </a:xfrm>
        </p:spPr>
        <p:txBody>
          <a:bodyPr>
            <a:normAutofit/>
          </a:bodyPr>
          <a:lstStyle/>
          <a:p>
            <a:pPr lvl="1"/>
            <a:r>
              <a:rPr lang="th-TH" sz="3600" b="1" dirty="0"/>
              <a:t>จัดส่ง</a:t>
            </a:r>
            <a:r>
              <a:rPr lang="th-TH" sz="3600" b="1" dirty="0" smtClean="0"/>
              <a:t>ใบลาต่อผู้บังคับบัญชาเพื่อพิจารณาอนุญาตได้ไม่เกิน 2 ปี กรณีจำเป็นอาจอนุญาตให้ลาต่อได้อีก 2 ปี แต่รวมแล้วต้อง</a:t>
            </a:r>
            <a:r>
              <a:rPr lang="th-TH" sz="3600" b="1" dirty="0" smtClean="0">
                <a:solidFill>
                  <a:srgbClr val="FF0000"/>
                </a:solidFill>
              </a:rPr>
              <a:t>ไม่เกิน 4 ปี </a:t>
            </a:r>
            <a:r>
              <a:rPr lang="th-TH" sz="3600" b="1" dirty="0" smtClean="0"/>
              <a:t>ถ้า</a:t>
            </a:r>
            <a:r>
              <a:rPr lang="th-TH" sz="3600" b="1" dirty="0" smtClean="0">
                <a:solidFill>
                  <a:srgbClr val="FF0000"/>
                </a:solidFill>
              </a:rPr>
              <a:t>เกินให้ลาออกจากราชการ</a:t>
            </a:r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270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การลาไปฟื้นฟูสมรรถภาพด้านอาชีพ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323528" y="908720"/>
            <a:ext cx="8640960" cy="5544616"/>
          </a:xfrm>
        </p:spPr>
        <p:txBody>
          <a:bodyPr>
            <a:normAutofit/>
          </a:bodyPr>
          <a:lstStyle/>
          <a:p>
            <a:pPr lvl="1"/>
            <a:r>
              <a:rPr lang="th-TH" sz="3600" b="1" dirty="0" smtClean="0"/>
              <a:t>กรณีได้รับอันตรายหรือการป่วยเจ็บเพราะเหตุปฏิบัติราชการในหน้าที่ จนทำให้ตกเป็นผู้ทุพพลภาพหรือพิการ หากประสงค์จะลาเข้ารับการฝึกอบรมเกี่ยวกับการฟื้นฟูสมรรถภาพที่จำเป็นต่อการปฏิบัติหน้าที่ มีสิทธิลาได้ตามระยะเวลาที่กำหนดไว้ในหลักสูตร </a:t>
            </a:r>
            <a:r>
              <a:rPr lang="th-TH" sz="3600" b="1" dirty="0" smtClean="0">
                <a:solidFill>
                  <a:srgbClr val="FF0000"/>
                </a:solidFill>
              </a:rPr>
              <a:t>แต่ไม่เกิน 12 เดือน</a:t>
            </a:r>
          </a:p>
          <a:p>
            <a:pPr lvl="1"/>
            <a:r>
              <a:rPr lang="th-TH" sz="3600" b="1" dirty="0" smtClean="0"/>
              <a:t>จัดส่งใบลาต่อผู้บังคับบัญชาตามลำดับ           ผู้มีอำนาจอนุญาต พร้อมแสดงหลักฐานเกี่ยวกับหลักสูตร</a:t>
            </a:r>
          </a:p>
          <a:p>
            <a:pPr marL="457200" lvl="1" indent="0">
              <a:buNone/>
            </a:pPr>
            <a:endParaRPr lang="th-TH" sz="3600" b="1" dirty="0" smtClean="0">
              <a:solidFill>
                <a:srgbClr val="FF0000"/>
              </a:solidFill>
            </a:endParaRPr>
          </a:p>
        </p:txBody>
      </p:sp>
      <p:sp>
        <p:nvSpPr>
          <p:cNvPr id="3" name="ลูกศรขวา 2"/>
          <p:cNvSpPr/>
          <p:nvPr/>
        </p:nvSpPr>
        <p:spPr>
          <a:xfrm>
            <a:off x="6588224" y="3789040"/>
            <a:ext cx="72008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613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ผู้มีอำนาจพิจารณาหรืออนุญาต</a:t>
            </a:r>
            <a:endParaRPr lang="th-TH" dirty="0"/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16563331"/>
              </p:ext>
            </p:extLst>
          </p:nvPr>
        </p:nvGraphicFramePr>
        <p:xfrm>
          <a:off x="323528" y="1052736"/>
          <a:ext cx="8568952" cy="367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301"/>
                <a:gridCol w="2105301"/>
                <a:gridCol w="1478030"/>
                <a:gridCol w="2880320"/>
              </a:tblGrid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นายก </a:t>
                      </a:r>
                      <a:r>
                        <a:rPr lang="th-TH" dirty="0" err="1" smtClean="0"/>
                        <a:t>อบต</a:t>
                      </a:r>
                      <a:r>
                        <a:rPr lang="th-TH" dirty="0" smtClean="0"/>
                        <a:t>.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ปลัด </a:t>
                      </a:r>
                      <a:r>
                        <a:rPr lang="th-TH" dirty="0" err="1" smtClean="0"/>
                        <a:t>อบต</a:t>
                      </a:r>
                      <a:r>
                        <a:rPr lang="th-TH" dirty="0" smtClean="0"/>
                        <a:t>.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ผอ.กอง หรือ</a:t>
                      </a:r>
                    </a:p>
                    <a:p>
                      <a:pPr algn="ctr"/>
                      <a:r>
                        <a:rPr lang="th-TH" dirty="0" smtClean="0"/>
                        <a:t>หัวหน้าส่วนราชการ</a:t>
                      </a:r>
                    </a:p>
                    <a:p>
                      <a:pPr algn="ctr"/>
                      <a:r>
                        <a:rPr lang="th-TH" dirty="0" smtClean="0"/>
                        <a:t>ที่เรียกชื่ออื่น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ลาป่วย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 smtClean="0"/>
                        <a:t>ตามที่เห็นสมควร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60 วัน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30 วัน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ลากิจส่วนตัว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 smtClean="0"/>
                        <a:t>ตามที่เห็นสมควร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30 วัน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15 วัน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ลาคลอดบุตร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>
                          <a:sym typeface="Wingdings 2"/>
                        </a:rPr>
                        <a:t>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mtClean="0">
                          <a:sym typeface="Wingdings 2"/>
                        </a:rPr>
                        <a:t>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>
                          <a:sym typeface="Wingdings 2"/>
                        </a:rPr>
                        <a:t>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ลาไปช่วยเหลือภริยาที่คลอดบุตร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 smtClean="0">
                          <a:sym typeface="Wingdings 2"/>
                        </a:rPr>
                        <a:t></a:t>
                      </a:r>
                      <a:endParaRPr lang="th-TH" dirty="0" smtClean="0"/>
                    </a:p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ลาพักผ่อน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mtClean="0">
                          <a:sym typeface="Wingdings 2"/>
                        </a:rPr>
                        <a:t>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mtClean="0">
                          <a:sym typeface="Wingdings 2"/>
                        </a:rPr>
                        <a:t>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>
                          <a:sym typeface="Wingdings 2"/>
                        </a:rPr>
                        <a:t>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ลาอุปสมบทหรือไปประกอบพิธี</a:t>
                      </a:r>
                      <a:r>
                        <a:rPr lang="th-TH" dirty="0" err="1" smtClean="0"/>
                        <a:t>ฮัจย์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 smtClean="0">
                          <a:sym typeface="Wingdings 2"/>
                        </a:rPr>
                        <a:t></a:t>
                      </a:r>
                      <a:endParaRPr lang="th-TH" dirty="0" smtClean="0"/>
                    </a:p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071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ผู้มีอำนาจพิจารณาหรืออนุญาต</a:t>
            </a:r>
            <a:endParaRPr lang="th-TH" dirty="0"/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94837420"/>
              </p:ext>
            </p:extLst>
          </p:nvPr>
        </p:nvGraphicFramePr>
        <p:xfrm>
          <a:off x="323528" y="1052736"/>
          <a:ext cx="8568952" cy="3549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1584176"/>
                <a:gridCol w="1584176"/>
                <a:gridCol w="2664296"/>
              </a:tblGrid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นายก </a:t>
                      </a:r>
                      <a:r>
                        <a:rPr lang="th-TH" dirty="0" err="1" smtClean="0"/>
                        <a:t>อบต</a:t>
                      </a:r>
                      <a:r>
                        <a:rPr lang="th-TH" dirty="0" smtClean="0"/>
                        <a:t>.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ปลัด </a:t>
                      </a:r>
                      <a:r>
                        <a:rPr lang="th-TH" dirty="0" err="1" smtClean="0"/>
                        <a:t>อบต</a:t>
                      </a:r>
                      <a:r>
                        <a:rPr lang="th-TH" dirty="0" smtClean="0"/>
                        <a:t>.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ผอ.กอง หรือ</a:t>
                      </a:r>
                    </a:p>
                    <a:p>
                      <a:pPr algn="ctr"/>
                      <a:r>
                        <a:rPr lang="th-TH" dirty="0" smtClean="0"/>
                        <a:t>หัวหน้าส่วนราชการ</a:t>
                      </a:r>
                    </a:p>
                    <a:p>
                      <a:pPr algn="ctr"/>
                      <a:r>
                        <a:rPr lang="th-TH" dirty="0" smtClean="0"/>
                        <a:t>ที่เรียกชื่ออื่น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ลาเข้ารับการตรวจเลือก</a:t>
                      </a:r>
                      <a:r>
                        <a:rPr lang="th-TH" baseline="0" dirty="0" smtClean="0"/>
                        <a:t> หรือเข้ารับการเตรียมพล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 smtClean="0">
                          <a:sym typeface="Wingdings 2"/>
                        </a:rPr>
                        <a:t></a:t>
                      </a:r>
                      <a:endParaRPr lang="th-TH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ลาศึกษา ฝึกอบรม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      - ต่างประเทศ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>
                          <a:sym typeface="Wingdings 2"/>
                        </a:rPr>
                        <a:t>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</a:tr>
              <a:tr h="612968">
                <a:tc>
                  <a:txBody>
                    <a:bodyPr/>
                    <a:lstStyle/>
                    <a:p>
                      <a:r>
                        <a:rPr lang="th-TH" dirty="0" smtClean="0"/>
                        <a:t>      - ในประเทศ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 smtClean="0">
                          <a:sym typeface="Wingdings 2"/>
                        </a:rPr>
                        <a:t></a:t>
                      </a:r>
                      <a:endParaRPr lang="th-TH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ลาไปปฏิบัติงานในองค์การระหว่างประเทศ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mtClean="0">
                          <a:sym typeface="Wingdings 2"/>
                        </a:rPr>
                        <a:t>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7819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3591"/>
            <a:ext cx="8229600" cy="1143000"/>
          </a:xfrm>
        </p:spPr>
        <p:txBody>
          <a:bodyPr/>
          <a:lstStyle/>
          <a:p>
            <a:pPr algn="l"/>
            <a:r>
              <a:rPr lang="th-TH" b="1" dirty="0" smtClean="0"/>
              <a:t>ผู้มีอำนาจพิจารณาหรืออนุญาต</a:t>
            </a:r>
            <a:endParaRPr lang="th-TH" dirty="0"/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83847770"/>
              </p:ext>
            </p:extLst>
          </p:nvPr>
        </p:nvGraphicFramePr>
        <p:xfrm>
          <a:off x="323528" y="1052736"/>
          <a:ext cx="8568952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088232"/>
                <a:gridCol w="1440160"/>
                <a:gridCol w="2304256"/>
              </a:tblGrid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นายก </a:t>
                      </a:r>
                      <a:r>
                        <a:rPr lang="th-TH" dirty="0" err="1" smtClean="0"/>
                        <a:t>อบต</a:t>
                      </a:r>
                      <a:r>
                        <a:rPr lang="th-TH" dirty="0" smtClean="0"/>
                        <a:t>.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ปลัด </a:t>
                      </a:r>
                      <a:r>
                        <a:rPr lang="th-TH" dirty="0" err="1" smtClean="0"/>
                        <a:t>อบต</a:t>
                      </a:r>
                      <a:r>
                        <a:rPr lang="th-TH" dirty="0" smtClean="0"/>
                        <a:t>.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ผอ.กอง หรือ</a:t>
                      </a:r>
                    </a:p>
                    <a:p>
                      <a:pPr algn="ctr"/>
                      <a:r>
                        <a:rPr lang="th-TH" dirty="0" smtClean="0"/>
                        <a:t>หัวหน้าส่วนราชการ</a:t>
                      </a:r>
                    </a:p>
                    <a:p>
                      <a:pPr algn="ctr"/>
                      <a:r>
                        <a:rPr lang="th-TH" dirty="0" smtClean="0"/>
                        <a:t>ที่เรียกชื่ออื่น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ลาติดตามคู่สมรส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 smtClean="0">
                          <a:sym typeface="Wingdings 2"/>
                        </a:rPr>
                        <a:t></a:t>
                      </a:r>
                      <a:endParaRPr lang="th-TH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 smtClean="0"/>
                        <a:t>ลาไปฟื้นฟูสมรรถภาพด้านอาชีพ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 smtClean="0">
                          <a:sym typeface="Wingdings 2"/>
                        </a:rPr>
                        <a:t>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 smtClean="0">
                          <a:sym typeface="Wingdings 2"/>
                        </a:rPr>
                        <a:t>ตามระยะเวลาหลักสูตร แต่ไม่เกิน 12 เดือน</a:t>
                      </a:r>
                      <a:endParaRPr lang="th-TH" dirty="0" smtClean="0"/>
                    </a:p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0137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pPr algn="l"/>
            <a:r>
              <a:rPr lang="th-TH" sz="4500" dirty="0" smtClean="0"/>
              <a:t>สิทธิการลาพนักงานจ้าง</a:t>
            </a:r>
            <a:endParaRPr lang="th-TH" sz="45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836712"/>
            <a:ext cx="8856984" cy="5832648"/>
          </a:xfrm>
        </p:spPr>
        <p:txBody>
          <a:bodyPr>
            <a:normAutofit lnSpcReduction="10000"/>
          </a:bodyPr>
          <a:lstStyle/>
          <a:p>
            <a:pPr lvl="1"/>
            <a:r>
              <a:rPr lang="th-TH" sz="4000" dirty="0" smtClean="0"/>
              <a:t>ประเภทการลา</a:t>
            </a:r>
          </a:p>
          <a:p>
            <a:pPr lvl="2"/>
            <a:r>
              <a:rPr lang="th-TH" sz="4000" dirty="0" smtClean="0"/>
              <a:t>ลาป่วย </a:t>
            </a:r>
          </a:p>
          <a:p>
            <a:pPr lvl="2"/>
            <a:r>
              <a:rPr lang="th-TH" sz="4000" dirty="0" smtClean="0"/>
              <a:t>ลากิจส่วนตัว</a:t>
            </a:r>
          </a:p>
          <a:p>
            <a:pPr lvl="2"/>
            <a:r>
              <a:rPr lang="th-TH" sz="4000" dirty="0" smtClean="0"/>
              <a:t>ลาพักผ่อน</a:t>
            </a:r>
          </a:p>
          <a:p>
            <a:pPr lvl="2"/>
            <a:r>
              <a:rPr lang="th-TH" sz="4000" dirty="0" smtClean="0"/>
              <a:t>ลาคลอดบุตร</a:t>
            </a:r>
          </a:p>
          <a:p>
            <a:pPr lvl="2"/>
            <a:r>
              <a:rPr lang="th-TH" sz="4000" dirty="0" smtClean="0"/>
              <a:t>ลาอุปสมบทหรือไปประกอบพิธี</a:t>
            </a:r>
            <a:r>
              <a:rPr lang="th-TH" sz="4000" dirty="0" err="1" smtClean="0"/>
              <a:t>ฮัจย์</a:t>
            </a:r>
            <a:endParaRPr lang="th-TH" sz="4000" dirty="0" smtClean="0"/>
          </a:p>
          <a:p>
            <a:pPr lvl="2"/>
            <a:r>
              <a:rPr lang="th-TH" sz="4000" dirty="0" smtClean="0"/>
              <a:t>ลาเพื่อตรวจคัดเลือกเข้ารับราชการทหาร เข้ารับการระดมพล เข้ารับการฝึกวิชาการทหาร เข้ารับการทดลองความพรั่งพร้อม</a:t>
            </a:r>
          </a:p>
          <a:p>
            <a:pPr lvl="1"/>
            <a:endParaRPr lang="th-TH" sz="40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19775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pPr algn="l"/>
            <a:r>
              <a:rPr lang="th-TH" sz="4500" dirty="0" smtClean="0"/>
              <a:t>สิทธิการลาพนักงานจ้าง</a:t>
            </a:r>
            <a:endParaRPr lang="th-TH" sz="45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836712"/>
            <a:ext cx="8856984" cy="5832648"/>
          </a:xfrm>
        </p:spPr>
        <p:txBody>
          <a:bodyPr>
            <a:normAutofit/>
          </a:bodyPr>
          <a:lstStyle/>
          <a:p>
            <a:pPr lvl="1"/>
            <a:r>
              <a:rPr lang="th-TH" sz="4000" dirty="0" smtClean="0"/>
              <a:t>การลาป่วย (ข้อ ๕๙)</a:t>
            </a:r>
          </a:p>
          <a:p>
            <a:pPr lvl="2"/>
            <a:r>
              <a:rPr lang="th-TH" sz="3600" dirty="0" smtClean="0"/>
              <a:t>การลาป่วยกรณีปกติ</a:t>
            </a:r>
          </a:p>
          <a:p>
            <a:pPr lvl="3"/>
            <a:r>
              <a:rPr lang="th-TH" sz="3200" dirty="0" smtClean="0"/>
              <a:t>พนักงานจ้างตามภารกิจหรือพนักงานจ้างผู้เชี่ยวชาญพิเศษ มีสิทธิลาป่วยโดยได้รับค่าตอบแทนระหว่างลาได้ไม่เกิน ๖๐ วัน</a:t>
            </a:r>
          </a:p>
          <a:p>
            <a:pPr lvl="3"/>
            <a:r>
              <a:rPr lang="th-TH" sz="3200" dirty="0" smtClean="0"/>
              <a:t>พนักงานจ้างทั่วไป มีสิทธิลาป่วยโดยได้รับค่าตอบแทน ดังนี้</a:t>
            </a:r>
          </a:p>
          <a:p>
            <a:pPr marL="1371600" lvl="3" indent="0">
              <a:buNone/>
            </a:pPr>
            <a:endParaRPr lang="th-TH" sz="3200" dirty="0" smtClean="0"/>
          </a:p>
          <a:p>
            <a:pPr marL="1371600" lvl="3" indent="0">
              <a:buNone/>
            </a:pPr>
            <a:endParaRPr lang="th-TH" sz="3200" dirty="0" smtClean="0"/>
          </a:p>
          <a:p>
            <a:pPr marL="914400" lvl="2" indent="0">
              <a:buNone/>
            </a:pPr>
            <a:endParaRPr lang="th-TH" sz="4000" dirty="0" smtClean="0"/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91808"/>
              </p:ext>
            </p:extLst>
          </p:nvPr>
        </p:nvGraphicFramePr>
        <p:xfrm>
          <a:off x="1115616" y="3780721"/>
          <a:ext cx="7416824" cy="2563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/>
                <a:gridCol w="2304256"/>
              </a:tblGrid>
              <a:tr h="418651">
                <a:tc>
                  <a:txBody>
                    <a:bodyPr/>
                    <a:lstStyle/>
                    <a:p>
                      <a:r>
                        <a:rPr lang="th-TH" sz="2800" b="0" dirty="0" smtClean="0">
                          <a:solidFill>
                            <a:srgbClr val="FF0000"/>
                          </a:solidFill>
                        </a:rPr>
                        <a:t>ระยะเวลาการจ้าง</a:t>
                      </a:r>
                      <a:r>
                        <a:rPr lang="th-TH" sz="2800" b="0" baseline="0" dirty="0" smtClean="0">
                          <a:solidFill>
                            <a:srgbClr val="FF0000"/>
                          </a:solidFill>
                        </a:rPr>
                        <a:t> ๑ ปี</a:t>
                      </a:r>
                      <a:endParaRPr lang="th-TH" sz="28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solidFill>
                            <a:srgbClr val="FF0000"/>
                          </a:solidFill>
                        </a:rPr>
                        <a:t>ไม่เกิน ๑๕ วันทำการ</a:t>
                      </a:r>
                      <a:endParaRPr lang="th-TH" sz="28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3423"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solidFill>
                            <a:srgbClr val="FF0000"/>
                          </a:solidFill>
                        </a:rPr>
                        <a:t>ระยะเวลาการจ้างตั้งแต่ ๙ เดือน แต่ไม่ถึง ๑</a:t>
                      </a:r>
                      <a:r>
                        <a:rPr lang="th-TH" sz="2800" baseline="0" dirty="0" smtClean="0">
                          <a:solidFill>
                            <a:srgbClr val="FF0000"/>
                          </a:solidFill>
                        </a:rPr>
                        <a:t> ปี</a:t>
                      </a:r>
                      <a:endParaRPr lang="th-TH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solidFill>
                            <a:srgbClr val="FF0000"/>
                          </a:solidFill>
                        </a:rPr>
                        <a:t>ไม่เกิน ๘ วันทำการ</a:t>
                      </a:r>
                      <a:endParaRPr lang="th-TH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3423"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solidFill>
                            <a:srgbClr val="FF0000"/>
                          </a:solidFill>
                        </a:rPr>
                        <a:t>ระยะเวลาการจ้างตั้งแต่ ๖ เดือน แต่ไม่ถึง ๙ เดือน</a:t>
                      </a:r>
                      <a:endParaRPr lang="th-TH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solidFill>
                            <a:srgbClr val="FF0000"/>
                          </a:solidFill>
                        </a:rPr>
                        <a:t>ไม่เกิน ๖ วันทำการ</a:t>
                      </a:r>
                      <a:endParaRPr lang="th-TH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9841">
                <a:tc>
                  <a:txBody>
                    <a:bodyPr/>
                    <a:lstStyle/>
                    <a:p>
                      <a:r>
                        <a:rPr lang="th-TH" sz="2800" dirty="0" smtClean="0">
                          <a:solidFill>
                            <a:srgbClr val="FF0000"/>
                          </a:solidFill>
                        </a:rPr>
                        <a:t>ระยะเวลาการจ้างต่ำกว่า ๖ เดือน</a:t>
                      </a:r>
                      <a:endParaRPr lang="th-TH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solidFill>
                            <a:srgbClr val="FF0000"/>
                          </a:solidFill>
                        </a:rPr>
                        <a:t>ไม่เกิน ๔ วันทำการ</a:t>
                      </a:r>
                      <a:endParaRPr lang="th-TH" sz="2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996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6336704"/>
          </a:xfrm>
        </p:spPr>
        <p:txBody>
          <a:bodyPr>
            <a:normAutofit lnSpcReduction="10000"/>
          </a:bodyPr>
          <a:lstStyle/>
          <a:p>
            <a:pPr lvl="1"/>
            <a:r>
              <a:rPr lang="th-TH" sz="4000" dirty="0" smtClean="0"/>
              <a:t>การลาป่วย (ข้อ ๕๙) </a:t>
            </a:r>
            <a:r>
              <a:rPr lang="th-TH" dirty="0" smtClean="0"/>
              <a:t>(ต่อ)</a:t>
            </a:r>
          </a:p>
          <a:p>
            <a:pPr lvl="2"/>
            <a:r>
              <a:rPr lang="th-TH" sz="3600" dirty="0" smtClean="0"/>
              <a:t>การลาป่วยกรณีประสบอันตรายเพราะเหตุปฏิบัติงานในหน้าที่</a:t>
            </a:r>
          </a:p>
          <a:p>
            <a:pPr lvl="3"/>
            <a:r>
              <a:rPr lang="th-TH" sz="3200" dirty="0" smtClean="0"/>
              <a:t>พนักงานจ้างตามภารกิจหรือพนักงานจ้างผู้เชี่ยวชาญพิเศษ ถ้าลาครบ ๖๐ วัน แล้วยังไม่หาย และแพทย์ของทางราชการ ลงความเห็นว่ามีทางรักษาให้หายและสามารถทำงานได้ ก็ให้ลาป่วยเพื่อรักษาพยาบาลเท่าที่นายก </a:t>
            </a:r>
            <a:r>
              <a:rPr lang="th-TH" sz="3200" dirty="0" err="1" smtClean="0"/>
              <a:t>อปท</a:t>
            </a:r>
            <a:r>
              <a:rPr lang="th-TH" sz="3200" dirty="0" smtClean="0"/>
              <a:t>. เห็นสมควรอนุญาตให้ลา แต่ถ้าแพทย์ลงความเห็นว่าไม่มีทางรักษาให้หายได้ ก็ให้พิจารณาเลิกจ้าง </a:t>
            </a:r>
          </a:p>
          <a:p>
            <a:pPr lvl="3"/>
            <a:r>
              <a:rPr lang="th-TH" sz="3200" dirty="0" smtClean="0"/>
              <a:t>ถ้าอันตรายหรือเจ็บป่วยเพราะเหตุปฏิบัติงานในหน้าที่ ทำให้ตกเป็นผู้ทุพพลภาพหรือพิการอันเป็นเหตุต้องเลิกจ้าง หากนายก </a:t>
            </a:r>
            <a:r>
              <a:rPr lang="th-TH" sz="3200" dirty="0" err="1" smtClean="0"/>
              <a:t>อปท</a:t>
            </a:r>
            <a:r>
              <a:rPr lang="th-TH" sz="3200" dirty="0" smtClean="0"/>
              <a:t>. เห็นว่ายังอาจปฏิบัติหน้าที่อื่นได้ และเมื่อพนักงานจ้างสมัครใจจะปฏิบัติหน้าที่ต่อ ให้สั่งไปปฏิบัติหน้าที่อื่นที่เหมาะสมโดยไม่ต้องเลิกจ้างก็ได้ โดยอยู่ในดุลพินิจของนายก </a:t>
            </a:r>
            <a:r>
              <a:rPr lang="th-TH" sz="3200" dirty="0" err="1" smtClean="0"/>
              <a:t>อปท</a:t>
            </a:r>
            <a:r>
              <a:rPr lang="th-TH" sz="3200" dirty="0" smtClean="0"/>
              <a:t>.</a:t>
            </a:r>
          </a:p>
          <a:p>
            <a:pPr marL="1371600" lvl="3" indent="0">
              <a:buNone/>
            </a:pPr>
            <a:endParaRPr lang="th-TH" sz="3200" dirty="0" smtClean="0"/>
          </a:p>
          <a:p>
            <a:pPr marL="1371600" lvl="3" indent="0">
              <a:buNone/>
            </a:pPr>
            <a:endParaRPr lang="th-TH" sz="3200" dirty="0" smtClean="0"/>
          </a:p>
          <a:p>
            <a:pPr marL="914400" lvl="2" indent="0">
              <a:buNone/>
            </a:pPr>
            <a:endParaRPr lang="th-TH" sz="4000" dirty="0" smtClean="0"/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968638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80720"/>
          </a:xfrm>
        </p:spPr>
        <p:txBody>
          <a:bodyPr>
            <a:normAutofit lnSpcReduction="10000"/>
          </a:bodyPr>
          <a:lstStyle/>
          <a:p>
            <a:pPr lvl="1"/>
            <a:r>
              <a:rPr lang="th-TH" sz="4000" dirty="0" smtClean="0"/>
              <a:t>การลาป่วย (ข้อ ๕๙) </a:t>
            </a:r>
            <a:r>
              <a:rPr lang="th-TH" dirty="0" smtClean="0"/>
              <a:t>(ต่อ)</a:t>
            </a:r>
          </a:p>
          <a:p>
            <a:pPr lvl="2"/>
            <a:r>
              <a:rPr lang="th-TH" sz="3600" dirty="0" smtClean="0"/>
              <a:t>การลาป่วยกรณีประสบอันตรายเพราะเหตุปฏิบัติงานในหน้าที่</a:t>
            </a:r>
            <a:endParaRPr lang="th-TH" sz="3200" dirty="0" smtClean="0"/>
          </a:p>
          <a:p>
            <a:pPr lvl="3"/>
            <a:r>
              <a:rPr lang="th-TH" sz="3200" dirty="0" smtClean="0"/>
              <a:t>พนักงานจ้างทั่วไป ถ้าลาป่วยครบแล้วยังไม่หาย และแพทย์ของทางราชการลงความเห็นว่ามีทางที่จะรักษาพยาบาลให้หายและสามารถทำงานได้ ให้นายก </a:t>
            </a:r>
            <a:r>
              <a:rPr lang="th-TH" sz="3200" dirty="0" err="1" smtClean="0"/>
              <a:t>อปท</a:t>
            </a:r>
            <a:r>
              <a:rPr lang="th-TH" sz="3200" dirty="0" smtClean="0"/>
              <a:t>. มีอำนาจอนุญาต โดยได้รับค่าตอบแทน แต่ต้องไม่เกิน ๖๐ วัน ถ้าแพทย์ลงความเห็นว่าไม่มีทางที่จะรักษาให้หายได้ ให้พิจารณาเลิกจ้าง</a:t>
            </a:r>
          </a:p>
          <a:p>
            <a:pPr marL="1371600" lvl="3" indent="0">
              <a:buNone/>
            </a:pPr>
            <a:r>
              <a:rPr lang="th-TH" sz="3200" dirty="0" smtClean="0"/>
              <a:t>***ใบลาให้ยื่นต่อนายก </a:t>
            </a:r>
            <a:r>
              <a:rPr lang="th-TH" sz="3200" dirty="0" err="1" smtClean="0"/>
              <a:t>อปท</a:t>
            </a:r>
            <a:r>
              <a:rPr lang="th-TH" sz="3200" dirty="0" smtClean="0"/>
              <a:t>. ก่อนหรือในวันที่ลา เว้นแต่กรณีจำเป็นจะเสนอหรือจัดส่งใบลาในวันแรกที่มาปฏิบัติราชการ</a:t>
            </a:r>
          </a:p>
          <a:p>
            <a:pPr marL="1371600" lvl="3" indent="0">
              <a:buNone/>
            </a:pPr>
            <a:r>
              <a:rPr lang="th-TH" sz="3200" dirty="0" smtClean="0"/>
              <a:t>***การลาป่วยเกิน ๓ วัน ต้องมีใบรับรองแพทย์แผนปัจจุบันชั้นหนึ่งพร้อมกับใบลาด้วย เว้นแต่ผู้มีอำนาจอนุญาตให้ลาจะเห็นสมควรเป็นอย่างอื่น</a:t>
            </a:r>
          </a:p>
          <a:p>
            <a:pPr marL="914400" lvl="2" indent="0">
              <a:buNone/>
            </a:pPr>
            <a:endParaRPr lang="th-TH" sz="4000" dirty="0" smtClean="0"/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262775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6264696"/>
          </a:xfrm>
        </p:spPr>
        <p:txBody>
          <a:bodyPr>
            <a:normAutofit/>
          </a:bodyPr>
          <a:lstStyle/>
          <a:p>
            <a:pPr lvl="1"/>
            <a:r>
              <a:rPr lang="th-TH" sz="4000" dirty="0" smtClean="0"/>
              <a:t>การลากิจส่วนตัว (ข้อ ๖๐)</a:t>
            </a:r>
            <a:endParaRPr lang="th-TH" dirty="0" smtClean="0"/>
          </a:p>
          <a:p>
            <a:pPr lvl="2"/>
            <a:r>
              <a:rPr lang="th-TH" sz="3600" dirty="0" smtClean="0"/>
              <a:t>พนักงานจ้างตามภารกิจและพนักงานจ้างผู้เชี่ยวชาญพิเศษ      มีสิทธิลากิจส่วนตัวรวมทั้งลาไปต่างประเทศ ไม่เกิน ๔๕ วันทำการ แต่ในปีแรกที่ได้รับการจ้าง ไม่เกิน ๑๕ วัน</a:t>
            </a:r>
            <a:endParaRPr lang="th-TH" sz="3200" dirty="0" smtClean="0"/>
          </a:p>
          <a:p>
            <a:pPr marL="1371600" lvl="3" indent="0">
              <a:buNone/>
            </a:pPr>
            <a:r>
              <a:rPr lang="th-TH" sz="3200" dirty="0" smtClean="0"/>
              <a:t>***ใบลาให้เสนอต่อผู้บังคับบัญชาตามลำดับชั้น เมื่อได้รับอนุญาตแล้วจึงจะหยุดราชการได้ เว้นแต่มีเหตุจำเป็นไม่สามารถเสนอใบลาได้ทัน ระบุเหตุผลความจำเป็นไว้แล้วหยุดราชการไปก่อนก็ได้ แต่ต้องชี้แจงเหตุผลให้ผู้บังคับบัญชาทราบโดยเร็ว</a:t>
            </a:r>
          </a:p>
          <a:p>
            <a:pPr marL="914400" lvl="2" indent="0">
              <a:buNone/>
            </a:pPr>
            <a:endParaRPr lang="th-TH" sz="4000" dirty="0" smtClean="0"/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318494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6264696"/>
          </a:xfrm>
        </p:spPr>
        <p:txBody>
          <a:bodyPr>
            <a:normAutofit/>
          </a:bodyPr>
          <a:lstStyle/>
          <a:p>
            <a:pPr lvl="1"/>
            <a:r>
              <a:rPr lang="th-TH" sz="4000" b="1" dirty="0" smtClean="0"/>
              <a:t>การลาพักผ่อน </a:t>
            </a:r>
            <a:r>
              <a:rPr lang="th-TH" sz="4000" dirty="0" smtClean="0"/>
              <a:t>(ข้อ 61)</a:t>
            </a:r>
            <a:endParaRPr lang="th-TH" dirty="0" smtClean="0"/>
          </a:p>
          <a:p>
            <a:pPr lvl="2"/>
            <a:r>
              <a:rPr lang="th-TH" sz="3600" dirty="0" smtClean="0"/>
              <a:t>มีสิทธิลาพักผ่อนโดยได้รับค่าตอบแทนระหว่างลา ปีหนึ่งไม่เกิน 10 วันทำการ </a:t>
            </a:r>
            <a:r>
              <a:rPr lang="th-TH" sz="3600" dirty="0" smtClean="0">
                <a:solidFill>
                  <a:srgbClr val="FF0000"/>
                </a:solidFill>
              </a:rPr>
              <a:t>ยกเว้น</a:t>
            </a:r>
            <a:r>
              <a:rPr lang="th-TH" sz="3600" dirty="0" smtClean="0"/>
              <a:t>ปีแรกที่ได้รับการจ้างไม่ครบ 6 เดือน ไม่มีสิทธิลา </a:t>
            </a:r>
            <a:r>
              <a:rPr lang="th-TH" sz="3600" dirty="0" smtClean="0">
                <a:solidFill>
                  <a:srgbClr val="FF0000"/>
                </a:solidFill>
              </a:rPr>
              <a:t>เว้น</a:t>
            </a:r>
            <a:r>
              <a:rPr lang="th-TH" sz="3600" dirty="0" smtClean="0"/>
              <a:t>แต่เคยได้รับการจ้างใน </a:t>
            </a:r>
            <a:r>
              <a:rPr lang="th-TH" sz="3600" dirty="0" err="1" smtClean="0"/>
              <a:t>อบต</a:t>
            </a:r>
            <a:r>
              <a:rPr lang="th-TH" sz="3600" dirty="0" smtClean="0"/>
              <a:t>.มาแล้วไม่น้อยกว่า 6 เดือน และพ้นจากการจ้าง ต่อมาได้รับการจ้างอีก</a:t>
            </a:r>
            <a:endParaRPr lang="th-TH" sz="3200" dirty="0" smtClean="0"/>
          </a:p>
          <a:p>
            <a:pPr marL="914400" lvl="2" indent="0">
              <a:buNone/>
            </a:pPr>
            <a:endParaRPr lang="th-TH" sz="4000" dirty="0" smtClean="0"/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84629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5256584"/>
          </a:xfrm>
        </p:spPr>
        <p:txBody>
          <a:bodyPr>
            <a:normAutofit/>
          </a:bodyPr>
          <a:lstStyle/>
          <a:p>
            <a:pPr lvl="1"/>
            <a:r>
              <a:rPr lang="th-TH" sz="4000" b="1" dirty="0" smtClean="0"/>
              <a:t>การลาคลอดบุตร </a:t>
            </a:r>
            <a:r>
              <a:rPr lang="th-TH" sz="4000" dirty="0" smtClean="0"/>
              <a:t>(ข้อ 62)</a:t>
            </a:r>
            <a:endParaRPr lang="th-TH" dirty="0" smtClean="0"/>
          </a:p>
          <a:p>
            <a:pPr lvl="2"/>
            <a:r>
              <a:rPr lang="th-TH" sz="3600" dirty="0" smtClean="0"/>
              <a:t>มีสิทธิลาคลอดบุตรได้ 90 วัน นับรวมวันหยุดประจำสัปดาห์และวันหยุดพิเศษ โดยได้รับค่าตอบแทนระหว่างลาไม่เกิน 45 วัน และมีสิทธิได้รับเงินสงเคราะห์การหยุดงานเพื่อการคลอดบุตรจากกองทุนประกันสังคม</a:t>
            </a:r>
            <a:endParaRPr lang="th-TH" sz="3200" dirty="0" smtClean="0"/>
          </a:p>
          <a:p>
            <a:pPr marL="914400" lvl="2" indent="0">
              <a:buNone/>
            </a:pPr>
            <a:endParaRPr lang="th-TH" sz="4000" dirty="0" smtClean="0"/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12608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80720"/>
          </a:xfrm>
        </p:spPr>
        <p:txBody>
          <a:bodyPr>
            <a:normAutofit/>
          </a:bodyPr>
          <a:lstStyle/>
          <a:p>
            <a:pPr lvl="1"/>
            <a:r>
              <a:rPr lang="th-TH" sz="4000" b="1" dirty="0" smtClean="0"/>
              <a:t>การลาอุปสมบท หรือไปประกอบพิธี</a:t>
            </a:r>
            <a:r>
              <a:rPr lang="th-TH" sz="4000" b="1" dirty="0" err="1" smtClean="0"/>
              <a:t>ฮัจย์</a:t>
            </a:r>
            <a:r>
              <a:rPr lang="th-TH" sz="4000" b="1" dirty="0" smtClean="0"/>
              <a:t>               ณ เมืองเมกกะ </a:t>
            </a:r>
            <a:r>
              <a:rPr lang="th-TH" sz="4000" dirty="0" smtClean="0"/>
              <a:t>(ข้อ ๖๓)</a:t>
            </a:r>
          </a:p>
          <a:p>
            <a:pPr lvl="2"/>
            <a:r>
              <a:rPr lang="th-TH" sz="3600" dirty="0" smtClean="0"/>
              <a:t>พนักงานจ้างตามภารกิจและพนักงานจ้างผู้เชี่ยวชาญพิเศษ              ที่ยังไม่เคยอุปสมบท หรือยังไม่เคยไปประกอบพิธี</a:t>
            </a:r>
            <a:r>
              <a:rPr lang="th-TH" sz="3600" dirty="0" err="1" smtClean="0"/>
              <a:t>ฮัจย์</a:t>
            </a:r>
            <a:r>
              <a:rPr lang="th-TH" sz="3600" dirty="0" smtClean="0"/>
              <a:t>               ณ เมืองเมกกะ ประเทศซาอุดิอาระเบีย มีสิทธิลาโดยได้รับค่าตอบแทนไม่เกิน ๑๒๐ วัน ในปีแรกที่จ้างเข้าปฏิบัติงานไม่ได้รับค่าตอบแทน</a:t>
            </a:r>
          </a:p>
          <a:p>
            <a:pPr marL="1371600" lvl="3" indent="0">
              <a:buNone/>
            </a:pPr>
            <a:r>
              <a:rPr lang="th-TH" sz="3200" dirty="0" smtClean="0"/>
              <a:t>*** การยื่นใบลาให้เสนอต่อผู้บังคับบัญชาตามลำดับชั้นก่อนวันอุปสมบทหรือวันเดินทาง ไม่น้อยกว่า ๖๐ วัน เว้นแต่มีเหตุผลอันสมควรจะเสนอน้อยกว่า ๖๐ วันก็ได้</a:t>
            </a:r>
          </a:p>
          <a:p>
            <a:pPr marL="1371600" lvl="3" indent="0">
              <a:buNone/>
            </a:pPr>
            <a:r>
              <a:rPr lang="th-TH" sz="3200" dirty="0" smtClean="0"/>
              <a:t>***อำนาจอนุญาตให้ลาเป็นของนายก </a:t>
            </a:r>
            <a:r>
              <a:rPr lang="th-TH" sz="3200" dirty="0" err="1" smtClean="0"/>
              <a:t>อปท</a:t>
            </a:r>
            <a:r>
              <a:rPr lang="th-TH" sz="3200" dirty="0" smtClean="0"/>
              <a:t>.</a:t>
            </a:r>
            <a:endParaRPr lang="th-TH" sz="3600" dirty="0" smtClean="0"/>
          </a:p>
          <a:p>
            <a:pPr marL="457200" lvl="1" indent="0">
              <a:buNone/>
            </a:pPr>
            <a:endParaRPr lang="th-TH" sz="4000" dirty="0" smtClean="0"/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43743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95536" y="332656"/>
            <a:ext cx="8280920" cy="5616624"/>
          </a:xfrm>
        </p:spPr>
        <p:txBody>
          <a:bodyPr>
            <a:normAutofit/>
          </a:bodyPr>
          <a:lstStyle/>
          <a:p>
            <a:pPr lvl="1"/>
            <a:r>
              <a:rPr lang="th-TH" sz="4000" b="1" dirty="0" smtClean="0"/>
              <a:t>การลาเพื่อตรวจคัดเลือกเข้ารับราชการทหาร  เข้ารับการระดมพล เข้ารับการฝึกวิชาการทหาร เข้ารับการทดลองความพรั่งพร้อม </a:t>
            </a:r>
            <a:r>
              <a:rPr lang="th-TH" sz="4000" dirty="0" smtClean="0"/>
              <a:t>(ข้อ ๖๔)</a:t>
            </a:r>
          </a:p>
          <a:p>
            <a:pPr marL="1657350" lvl="2" indent="-742950">
              <a:buAutoNum type="thaiNumParenBoth"/>
            </a:pPr>
            <a:r>
              <a:rPr lang="th-TH" sz="3600" dirty="0" smtClean="0"/>
              <a:t>มีสิทธิลาไปรับการตรวจคัดเลือกเพื่อเข้ารับราชการทหาร โดยได้รับค่าตอบแทน โดยต้องให้แสดงจำนวนวันที่ต้องเดินทางไปกลับ และวันที่ต้องอยู่เพื่อตรวจคัดเลือกเข้ารับราชการทหารเท่าที่จำเป็นเพื่อประกอบการพิจารณา</a:t>
            </a:r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83353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95536" y="332656"/>
            <a:ext cx="8280920" cy="6120680"/>
          </a:xfrm>
        </p:spPr>
        <p:txBody>
          <a:bodyPr>
            <a:normAutofit lnSpcReduction="10000"/>
          </a:bodyPr>
          <a:lstStyle/>
          <a:p>
            <a:pPr lvl="1"/>
            <a:r>
              <a:rPr lang="th-TH" sz="4000" b="1" dirty="0" smtClean="0"/>
              <a:t>การลาเพื่อตรวจคัดเลือกเข้ารับราชการทหาร  เข้ารับการระดมพล เข้ารับการฝึกวิชาการทหาร เข้ารับการทดลองความพรั่งพร้อม </a:t>
            </a:r>
            <a:r>
              <a:rPr lang="th-TH" sz="4000" dirty="0" smtClean="0"/>
              <a:t>(ข้อ ๖๔)</a:t>
            </a:r>
          </a:p>
          <a:p>
            <a:pPr marL="914400" lvl="2" indent="0">
              <a:buNone/>
            </a:pPr>
            <a:r>
              <a:rPr lang="th-TH" sz="3600" dirty="0" smtClean="0"/>
              <a:t>(๒) พนักงานจ้างตามภารกิจและพนักงานจ้างผู้เชี่ยวชาญพิเศษ มีสิทธิลาเข้ารับการระดมพล หรือเข้ารับการฝึกวิชาการทหาร หรือเข้ารับฝึกวิชาการทหาร หรือเข้ารับการทดลองความพรั่งพร้อม โดยได้รับค่าตอบแทน แต่ถ้าพ้นระยะเวลาการดังกล่าวแล้วไม่มารายงานตัวเพื่อเข้าปฏิบัติงานภายใน ๗ วัน ให้งดจ่ายค่าตอบแทนหลังจากนั้นจนกว่าจะเข้าปฏิบัติงาน เว้นแต่มีเหตุจำเป็น นายก </a:t>
            </a:r>
            <a:r>
              <a:rPr lang="th-TH" sz="3600" dirty="0" err="1" smtClean="0"/>
              <a:t>อปท</a:t>
            </a:r>
            <a:r>
              <a:rPr lang="th-TH" sz="3600" dirty="0" smtClean="0"/>
              <a:t>.จะให้จ่ายค่าตอบแทนต่อไปอีกก็ได้ แต่ต้องไม่เกิน ๗ วัน</a:t>
            </a:r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56182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688632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th-TH" sz="3600" dirty="0" smtClean="0"/>
              <a:t>(๓) พนักงานจ้างทั่วไป ลาเข้ารับการฝึกวิชาทหาร ให้ได้รับค่าตอบแทนไม่เกิน ๖๐ วัน ส่วนการลาเพื่อเข้ารับการระดมพล หรือเข้ารับการทดลองความพรั่งพร้อมแล้วแต่กรณีให้ได้รับค่าตอบแทน ไม่เกิน ๓๐ วัน</a:t>
            </a:r>
          </a:p>
          <a:p>
            <a:pPr lvl="2"/>
            <a:r>
              <a:rPr lang="th-TH" sz="3600" dirty="0" smtClean="0"/>
              <a:t>กรณีลาตาม (๒) (๓) หากพนักงานจ้างได้รับเงินเดือนตามชั้นยศของตนทางกระทรวงกลาโหมแล้ว ไม่มีสิทธิได้รับค่าตอบแทนของ </a:t>
            </a:r>
            <a:r>
              <a:rPr lang="th-TH" sz="3600" dirty="0" err="1" smtClean="0"/>
              <a:t>อปท</a:t>
            </a:r>
            <a:r>
              <a:rPr lang="th-TH" sz="3600" dirty="0" smtClean="0"/>
              <a:t>.</a:t>
            </a:r>
            <a:endParaRPr lang="th-TH" sz="3200" dirty="0" smtClean="0"/>
          </a:p>
          <a:p>
            <a:pPr marL="1371600" lvl="3" indent="0">
              <a:buNone/>
            </a:pPr>
            <a:r>
              <a:rPr lang="th-TH" sz="3200" dirty="0" smtClean="0"/>
              <a:t>***อำนาจอนุญาตให้ลาเป็นของนายก </a:t>
            </a:r>
            <a:r>
              <a:rPr lang="th-TH" sz="3200" dirty="0" err="1" smtClean="0"/>
              <a:t>อปท</a:t>
            </a:r>
            <a:r>
              <a:rPr lang="th-TH" sz="3200" dirty="0" smtClean="0"/>
              <a:t>.</a:t>
            </a:r>
            <a:endParaRPr lang="th-TH" sz="4000" dirty="0" smtClean="0"/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9449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184576"/>
          </a:xfrm>
        </p:spPr>
        <p:txBody>
          <a:bodyPr>
            <a:normAutofit/>
          </a:bodyPr>
          <a:lstStyle/>
          <a:p>
            <a:pPr lvl="1"/>
            <a:r>
              <a:rPr lang="th-TH" sz="4000" dirty="0" smtClean="0"/>
              <a:t>การลาครึ่งวันในตอนเช้าหรือตอนบ่ายของพนักงานจ้าง ให้นับเป็นการลาครึ่งวันตามประเภทการลานั้น ๆ</a:t>
            </a:r>
            <a:r>
              <a:rPr lang="th-TH" sz="3600" dirty="0"/>
              <a:t> </a:t>
            </a:r>
            <a:r>
              <a:rPr lang="th-TH" sz="3600" dirty="0" smtClean="0"/>
              <a:t>(ข้อ ๖๕)</a:t>
            </a:r>
          </a:p>
          <a:p>
            <a:pPr lvl="1"/>
            <a:r>
              <a:rPr lang="th-TH" sz="4000" dirty="0" smtClean="0"/>
              <a:t>การลา นอกเหนือจากที่กำหนดไว้ในประกาศ ให้อยู่ในดุลพินิจของ นายก </a:t>
            </a:r>
            <a:r>
              <a:rPr lang="th-TH" sz="4000" dirty="0" err="1" smtClean="0"/>
              <a:t>อปท</a:t>
            </a:r>
            <a:r>
              <a:rPr lang="th-TH" sz="4000" dirty="0" smtClean="0"/>
              <a:t>. แต่ไม่ให้ได้รับค่าตอบแทนระหว่างลา (ข้อ ๖๖)</a:t>
            </a:r>
          </a:p>
          <a:p>
            <a:pPr marL="914400" lvl="2" indent="0">
              <a:buNone/>
            </a:pPr>
            <a:endParaRPr lang="th-TH" sz="2800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692946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ยู่ติดกัน">
  <a:themeElements>
    <a:clrScheme name="อยู่ติดกัน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อยู่ติดกัน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394</TotalTime>
  <Words>2433</Words>
  <Application>Microsoft Office PowerPoint</Application>
  <PresentationFormat>นำเสนอทางหน้าจอ (4:3)</PresentationFormat>
  <Paragraphs>178</Paragraphs>
  <Slides>33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33</vt:i4>
      </vt:variant>
    </vt:vector>
  </HeadingPairs>
  <TitlesOfParts>
    <vt:vector size="34" baseType="lpstr">
      <vt:lpstr>อยู่ติดกัน</vt:lpstr>
      <vt:lpstr>สิทธิการลา พนักงานส่วนตำบล  พนักงานจ้าง</vt:lpstr>
      <vt:lpstr>สิทธิการลา</vt:lpstr>
      <vt:lpstr>สิทธิการลา</vt:lpstr>
      <vt:lpstr>สิทธิการลาพนักงานส่วนตำบล</vt:lpstr>
      <vt:lpstr>สิทธิการลาพนักงานส่วนตำบล</vt:lpstr>
      <vt:lpstr>การลาป่วย</vt:lpstr>
      <vt:lpstr>การลาคลอดบุตร</vt:lpstr>
      <vt:lpstr>การลาไปช่วยเหลือภริยาที่คลอดบุตร</vt:lpstr>
      <vt:lpstr>การลากิจส่วนตัว</vt:lpstr>
      <vt:lpstr>การลาพักผ่อน</vt:lpstr>
      <vt:lpstr>การลาพักผ่อน</vt:lpstr>
      <vt:lpstr>การลาอุปสมบทหรือการลาไปประกอบพิธีฮัจย์</vt:lpstr>
      <vt:lpstr>การลาอุปสมบทหรือการลาไปประกอบพิธีฮัจย์</vt:lpstr>
      <vt:lpstr>การลาเข้ารับการตรวจเลือกหรือเข้ารับการเตรียมพล</vt:lpstr>
      <vt:lpstr>การลาเข้ารับการตรวจเลือกหรือเข้ารับการเตรียมพล</vt:lpstr>
      <vt:lpstr>การลาไปศึกษา ฝึกอบรม ปฏิบัติงานวิจัย หรือดูงาน</vt:lpstr>
      <vt:lpstr>การลาติดตามคู่สมรส</vt:lpstr>
      <vt:lpstr>การลาไปฟื้นฟูสมรรถภาพด้านอาชีพ</vt:lpstr>
      <vt:lpstr>ผู้มีอำนาจพิจารณาหรืออนุญาต</vt:lpstr>
      <vt:lpstr>ผู้มีอำนาจพิจารณาหรืออนุญาต</vt:lpstr>
      <vt:lpstr>ผู้มีอำนาจพิจารณาหรืออนุญาต</vt:lpstr>
      <vt:lpstr>สิทธิการลาพนักงานจ้าง</vt:lpstr>
      <vt:lpstr>สิทธิการลาพนักงานจ้าง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สิทธิการลา พนักงานส่วนตำบล  พนักงานจ้าง</dc:title>
  <dc:creator>Admin</dc:creator>
  <cp:lastModifiedBy>com04</cp:lastModifiedBy>
  <cp:revision>25</cp:revision>
  <dcterms:created xsi:type="dcterms:W3CDTF">2020-02-03T05:09:12Z</dcterms:created>
  <dcterms:modified xsi:type="dcterms:W3CDTF">2020-02-11T04:01:53Z</dcterms:modified>
</cp:coreProperties>
</file>