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535" r:id="rId1"/>
  </p:sldMasterIdLst>
  <p:notesMasterIdLst>
    <p:notesMasterId r:id="rId20"/>
  </p:notesMasterIdLst>
  <p:handoutMasterIdLst>
    <p:handoutMasterId r:id="rId21"/>
  </p:handoutMasterIdLst>
  <p:sldIdLst>
    <p:sldId id="266" r:id="rId2"/>
    <p:sldId id="350" r:id="rId3"/>
    <p:sldId id="374" r:id="rId4"/>
    <p:sldId id="437" r:id="rId5"/>
    <p:sldId id="402" r:id="rId6"/>
    <p:sldId id="411" r:id="rId7"/>
    <p:sldId id="438" r:id="rId8"/>
    <p:sldId id="428" r:id="rId9"/>
    <p:sldId id="432" r:id="rId10"/>
    <p:sldId id="433" r:id="rId11"/>
    <p:sldId id="434" r:id="rId12"/>
    <p:sldId id="429" r:id="rId13"/>
    <p:sldId id="436" r:id="rId14"/>
    <p:sldId id="406" r:id="rId15"/>
    <p:sldId id="422" r:id="rId16"/>
    <p:sldId id="424" r:id="rId17"/>
    <p:sldId id="423" r:id="rId18"/>
    <p:sldId id="439" r:id="rId19"/>
  </p:sldIdLst>
  <p:sldSz cx="12192000" cy="6858000"/>
  <p:notesSz cx="6797675" cy="9926638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  <a:srgbClr val="FF6600"/>
    <a:srgbClr val="BEBEBE"/>
    <a:srgbClr val="F2DCDB"/>
    <a:srgbClr val="AFBBBF"/>
    <a:srgbClr val="FCD5B5"/>
    <a:srgbClr val="00CC00"/>
    <a:srgbClr val="FFFF00"/>
    <a:srgbClr val="FF33CC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ลักษณะ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60" autoAdjust="0"/>
    <p:restoredTop sz="84381" autoAdjust="0"/>
  </p:normalViewPr>
  <p:slideViewPr>
    <p:cSldViewPr>
      <p:cViewPr varScale="1">
        <p:scale>
          <a:sx n="61" d="100"/>
          <a:sy n="61" d="100"/>
        </p:scale>
        <p:origin x="1074" y="6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33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6FEE3B-0012-4A36-B404-09EACC238CF9}" type="datetimeFigureOut">
              <a:rPr lang="th-TH" smtClean="0"/>
              <a:t>21/10/62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1011E8-B724-4CB5-81C7-E01A21DB97F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4952057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5C7CABA-557F-4BC8-8C96-91A03AB4B032}" type="datetimeFigureOut">
              <a:rPr lang="th-TH"/>
              <a:pPr>
                <a:defRPr/>
              </a:pPr>
              <a:t>21/10/62</a:t>
            </a:fld>
            <a:endParaRPr lang="th-TH"/>
          </a:p>
        </p:txBody>
      </p:sp>
      <p:sp>
        <p:nvSpPr>
          <p:cNvPr id="4" name="ตัวยึดรูปบนภาพนิ่ง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th-TH" noProof="0"/>
          </a:p>
        </p:txBody>
      </p:sp>
      <p:sp>
        <p:nvSpPr>
          <p:cNvPr id="5" name="ตัวยึด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noProof="0"/>
              <a:t>คลิกเพื่อแก้ไขลักษณะของข้อความต้นแบบ</a:t>
            </a:r>
          </a:p>
          <a:p>
            <a:pPr lvl="1"/>
            <a:r>
              <a:rPr lang="th-TH" noProof="0"/>
              <a:t>ระดับที่สอง</a:t>
            </a:r>
          </a:p>
          <a:p>
            <a:pPr lvl="2"/>
            <a:r>
              <a:rPr lang="th-TH" noProof="0"/>
              <a:t>ระดับที่สาม</a:t>
            </a:r>
          </a:p>
          <a:p>
            <a:pPr lvl="3"/>
            <a:r>
              <a:rPr lang="th-TH" noProof="0"/>
              <a:t>ระดับที่สี่</a:t>
            </a:r>
          </a:p>
          <a:p>
            <a:pPr lvl="4"/>
            <a:r>
              <a:rPr lang="th-TH" noProof="0"/>
              <a:t>ระดับที่ห้า</a:t>
            </a:r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9BD11A2-CB8F-4AC0-8936-618BEE9DCEA6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5181582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302440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ตัวยึดรูปบนภาพนิ่ง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ตัวยึดบันทึกย่อ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0503498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7351986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2793499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5DE99D-ABBA-468D-81B1-9E50E5A50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7C3C28-4DF9-483F-B9F4-0CEE8E7492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0065AF-24FF-4095-BF06-576D62AC8D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2164CB-E0EE-4CDA-AE03-2816BFABE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D6DE8C-6B8F-41B6-8B34-63CACF1B9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094A9BB-557E-48CA-BAA7-04A1D0561380}" type="slidenum">
              <a:rPr lang="en-US" smtClean="0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36912573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D8772-B56E-474B-8C0A-B2FE2CFAC8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18015-E400-414C-85DB-726C1B1652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291F81-8009-4B4E-B304-28D6E03B0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FDED46-384F-4DC7-AFE2-47903ECB6D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9D1DF2-0634-48A5-A5B3-73767CB84B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094A9BB-557E-48CA-BAA7-04A1D0561380}" type="slidenum">
              <a:rPr lang="en-US" smtClean="0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931481097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35DD0B-9507-4BB8-A9C8-649D5085B9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DAC5B6-8A05-4C3E-9D1A-7C0A994DFF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501745-5C12-491D-B7E0-3105367EAB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18D99F-E743-430B-A4B4-840D70C95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CD6EF4-5226-4B05-85C3-9AC8CFF51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094A9BB-557E-48CA-BAA7-04A1D0561380}" type="slidenum">
              <a:rPr lang="en-US" smtClean="0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85829122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69BBE-3BEF-4C92-A4EB-CD41A6A36A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229D1C-4510-42DF-BFBD-737C7B82D0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76337B-2D7E-4E43-98B8-7B0C315A41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E3A53C-02D9-40D5-945E-A9E4A175CB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F3E4BF-325F-4FAF-BA81-9BD17B79C9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EB45CD-84D0-41F9-B4D3-976C6AC2E4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094A9BB-557E-48CA-BAA7-04A1D0561380}" type="slidenum">
              <a:rPr lang="en-US" smtClean="0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87239371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F2B24A-3080-4728-9302-B68F086F1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116594-D1B1-4316-91F9-6CB087F71A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936092-525C-4225-ABC9-E6DB0334DE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F9E4B4-7163-4508-AEFB-507ADF6F58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62B55F-5EFF-4B71-A299-4C577AF3DDA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53BCD4-296D-4306-9030-8AC420FB9A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A139C19-1C39-4B8A-A593-FF2604EA00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FDF5865-2687-4BFB-9AB0-2D74626ECD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094A9BB-557E-48CA-BAA7-04A1D0561380}" type="slidenum">
              <a:rPr lang="en-US" smtClean="0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1591838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432676-6707-4465-85EF-3E6C587CC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34337E3-5299-4B4E-A8EE-7C405E4311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25CC3A-E100-45CC-AB86-3A44AA208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5DE1FA-6C44-47A5-8F0F-E916F724D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094A9BB-557E-48CA-BAA7-04A1D0561380}" type="slidenum">
              <a:rPr lang="en-US" smtClean="0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90125672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FA2B26D-F97C-49C2-948A-4CBBC6C2FB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5A5961F-1EB6-4DD4-9DAF-B807B0897A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748F7F-EA38-410F-88AE-BDD82B1F5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094A9BB-557E-48CA-BAA7-04A1D0561380}" type="slidenum">
              <a:rPr lang="en-US" smtClean="0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53615720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3780F-5C44-4E12-BED0-03E11ADE4D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8A5816-DE4A-4A23-90B1-CEEDC068EF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54C05D-4856-47C1-B8B7-D34FB83E1D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D42E2C-FD4D-4B8A-B51E-ED47C9E10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4D6790-F57E-4285-9B1A-57AA2CB542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D7D187-3907-46DF-9514-986D9DB6A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094A9BB-557E-48CA-BAA7-04A1D0561380}" type="slidenum">
              <a:rPr lang="en-US" smtClean="0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52663905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122BD9-BAB7-4C22-8A41-AE5838F6B2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E96F2FA-D71C-41C7-B03A-75747DB2BA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27C097-70A2-43B9-8FF7-EF8F64CBE5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44C13F-F947-4AA7-9039-6DB2E07F2F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6FB9A9-2EC4-4220-9E52-B6F1F1F92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8193EE-83B6-4F0F-96CA-9BBE060B4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094A9BB-557E-48CA-BAA7-04A1D0561380}" type="slidenum">
              <a:rPr lang="en-US" smtClean="0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191034874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EA795-EF19-4C9D-868D-C0186CAF61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C20770-282C-43FB-A386-30857E153A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51369F-4DB9-4C6B-B1E7-1A49CD4458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0E164A-55DC-4F12-A165-9CF74EA443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D9F66E-1226-491D-8EAA-959081DFC0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094A9BB-557E-48CA-BAA7-04A1D0561380}" type="slidenum">
              <a:rPr lang="en-US" smtClean="0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54047910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4649EF7-3A28-4923-9E88-DA5EEEA479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54AE4E2-3D2B-4492-B11C-9E1D365B3D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C2C49E-4D97-400A-989D-BF67CFC41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68D48D-0EF0-4C05-81FE-7AAEEFC5FE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405642-8840-403E-9C60-2D8A6FC9B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094A9BB-557E-48CA-BAA7-04A1D0561380}" type="slidenum">
              <a:rPr lang="en-US" smtClean="0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1879795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5B3BDE-4814-4A0E-9C5F-FF21359B1B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C2252F-1B87-43F7-A74D-8D5677B603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6A8D9D-2E7D-4EC6-BAD0-D93C3F488E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BCB31F-8D09-4E25-A69E-0F66F7EA9D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76FD50-5F6A-457C-917F-F997402E7E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094A9BB-557E-48CA-BAA7-04A1D0561380}" type="slidenum">
              <a:rPr lang="en-US" smtClean="0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75318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36" r:id="rId1"/>
    <p:sldLayoutId id="2147484537" r:id="rId2"/>
    <p:sldLayoutId id="2147484538" r:id="rId3"/>
    <p:sldLayoutId id="2147484539" r:id="rId4"/>
    <p:sldLayoutId id="2147484540" r:id="rId5"/>
    <p:sldLayoutId id="2147484541" r:id="rId6"/>
    <p:sldLayoutId id="2147484542" r:id="rId7"/>
    <p:sldLayoutId id="2147484543" r:id="rId8"/>
    <p:sldLayoutId id="2147484544" r:id="rId9"/>
    <p:sldLayoutId id="2147484545" r:id="rId10"/>
    <p:sldLayoutId id="2147484546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1917530" y="2047494"/>
            <a:ext cx="8458200" cy="1071570"/>
          </a:xfrm>
        </p:spPr>
        <p:txBody>
          <a:bodyPr/>
          <a:lstStyle/>
          <a:p>
            <a:pPr algn="ctr" eaLnBrk="1" hangingPunct="1"/>
            <a:r>
              <a:rPr lang="th-TH" sz="4800" b="1" dirty="0">
                <a:latin typeface="TH SarabunPSK" pitchFamily="34" charset="-34"/>
                <a:cs typeface="TH SarabunPSK" pitchFamily="34" charset="-34"/>
              </a:rPr>
              <a:t>แนวทางการจัดลำดับสิทธิ</a:t>
            </a:r>
            <a:endParaRPr lang="en-US" sz="48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5123" name="Subtitle 2"/>
          <p:cNvSpPr>
            <a:spLocks noGrp="1"/>
          </p:cNvSpPr>
          <p:nvPr>
            <p:ph type="subTitle" idx="1"/>
          </p:nvPr>
        </p:nvSpPr>
        <p:spPr>
          <a:xfrm>
            <a:off x="5519738" y="4868863"/>
            <a:ext cx="4953000" cy="1752600"/>
          </a:xfrm>
        </p:spPr>
        <p:txBody>
          <a:bodyPr/>
          <a:lstStyle/>
          <a:p>
            <a:pPr marL="63500" algn="r" eaLnBrk="1" hangingPunct="1"/>
            <a:r>
              <a:rPr lang="th-TH" sz="3600" dirty="0">
                <a:latin typeface="TH SarabunPSK" panose="020B0500040200020003" pitchFamily="34" charset="-34"/>
                <a:ea typeface="Arial Unicode MS" pitchFamily="34" charset="-128"/>
                <a:cs typeface="TH SarabunPSK" panose="020B0500040200020003" pitchFamily="34" charset="-34"/>
              </a:rPr>
              <a:t>สำนักงานหลักประกันสุขภาพแห่งชาติ เขต </a:t>
            </a:r>
            <a:r>
              <a:rPr lang="en-US" sz="3600" dirty="0">
                <a:latin typeface="TH SarabunPSK" panose="020B0500040200020003" pitchFamily="34" charset="-34"/>
                <a:ea typeface="Arial Unicode MS" pitchFamily="34" charset="-128"/>
                <a:cs typeface="TH SarabunPSK" panose="020B0500040200020003" pitchFamily="34" charset="-34"/>
              </a:rPr>
              <a:t>11 </a:t>
            </a:r>
            <a:r>
              <a:rPr lang="th-TH" sz="3600" dirty="0">
                <a:latin typeface="TH SarabunPSK" panose="020B0500040200020003" pitchFamily="34" charset="-34"/>
                <a:ea typeface="Arial Unicode MS" pitchFamily="34" charset="-128"/>
                <a:cs typeface="TH SarabunPSK" panose="020B0500040200020003" pitchFamily="34" charset="-34"/>
              </a:rPr>
              <a:t>สุราษฎร์ธานี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5444" y="488074"/>
            <a:ext cx="4220796" cy="17617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ชื่อเรื่อง 1"/>
          <p:cNvSpPr>
            <a:spLocks noGrp="1"/>
          </p:cNvSpPr>
          <p:nvPr>
            <p:ph type="title"/>
          </p:nvPr>
        </p:nvSpPr>
        <p:spPr>
          <a:xfrm>
            <a:off x="790668" y="476673"/>
            <a:ext cx="8229600" cy="720055"/>
          </a:xfrm>
        </p:spPr>
        <p:txBody>
          <a:bodyPr/>
          <a:lstStyle/>
          <a:p>
            <a:r>
              <a:rPr lang="th-TH" sz="4400" b="1" dirty="0">
                <a:latin typeface="TH SarabunPSK" pitchFamily="34" charset="-34"/>
                <a:cs typeface="TH SarabunPSK" pitchFamily="34" charset="-34"/>
              </a:rPr>
              <a:t>นิยามที่เกี่ยวข้อง</a:t>
            </a:r>
          </a:p>
        </p:txBody>
      </p:sp>
      <p:sp>
        <p:nvSpPr>
          <p:cNvPr id="6147" name="ตัวยึดเนื้อหา 2"/>
          <p:cNvSpPr>
            <a:spLocks noGrp="1"/>
          </p:cNvSpPr>
          <p:nvPr>
            <p:ph idx="1"/>
          </p:nvPr>
        </p:nvSpPr>
        <p:spPr>
          <a:xfrm>
            <a:off x="767409" y="1196728"/>
            <a:ext cx="11305256" cy="5661273"/>
          </a:xfrm>
          <a:ln>
            <a:solidFill>
              <a:srgbClr val="FF0000"/>
            </a:solidFill>
            <a:prstDash val="dashDot"/>
          </a:ln>
        </p:spPr>
        <p:txBody>
          <a:bodyPr/>
          <a:lstStyle/>
          <a:p>
            <a:pPr>
              <a:spcAft>
                <a:spcPts val="1200"/>
              </a:spcAft>
            </a:pPr>
            <a:r>
              <a:rPr lang="th-TH" sz="3200" b="1" u="sng" dirty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ผู้มีสิทธิ</a:t>
            </a:r>
            <a:r>
              <a:rPr lang="th-TH" sz="3200" b="1" dirty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  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หมายถึง พนักงานหรือบุคลากรที่มีสิทธิตามระเบียบของหน่วยงาน เช่น เจ้าหน้าที่, ข้าราชการ, ลูกจ้างประจำ ฯลฯ</a:t>
            </a:r>
            <a:endParaRPr lang="en-US" b="1" dirty="0">
              <a:solidFill>
                <a:srgbClr val="002060"/>
              </a:solidFill>
              <a:latin typeface="TH SarabunPSK" pitchFamily="34" charset="-34"/>
              <a:cs typeface="TH SarabunPSK" pitchFamily="34" charset="-34"/>
            </a:endParaRPr>
          </a:p>
          <a:p>
            <a:pPr>
              <a:spcAft>
                <a:spcPts val="1200"/>
              </a:spcAft>
            </a:pPr>
            <a:r>
              <a:rPr lang="th-TH" sz="3200" b="1" u="sng" dirty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ผู้มีสิทธิร่วม</a:t>
            </a:r>
            <a:r>
              <a:rPr lang="th-TH" sz="3200" b="1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หมายถึง บิดา มารดา คู่สมรส และบุตร ที่ถูกต้องตามกฎหมายของผู้มีสิทธิตามข้อ 1 </a:t>
            </a:r>
            <a:endParaRPr lang="en-US" b="1" dirty="0">
              <a:latin typeface="TH SarabunPSK" pitchFamily="34" charset="-34"/>
              <a:cs typeface="TH SarabunPSK" pitchFamily="34" charset="-34"/>
            </a:endParaRPr>
          </a:p>
          <a:p>
            <a:pPr>
              <a:spcAft>
                <a:spcPts val="1200"/>
              </a:spcAft>
            </a:pPr>
            <a:r>
              <a:rPr lang="th-TH" sz="3200" b="1" u="sng" dirty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บุตร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  หมายถึง  บุตรของผู้มีสิทธิลำดับที่ 1 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–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 3 ยกเว้นหากบุตรในลำดับที่ 3 เป็นแฝด ให้มีสิทธิได้ครบทุกคนในการคลอดครั้งนั้น </a:t>
            </a:r>
            <a:r>
              <a:rPr lang="th-TH" b="1" u="sng" dirty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(ทั้งนี้ขึ้นอยู่กับระเบียบของแต่ละหน่วยงาน)</a:t>
            </a:r>
          </a:p>
          <a:p>
            <a:pPr>
              <a:spcAft>
                <a:spcPts val="1200"/>
              </a:spcAft>
            </a:pPr>
            <a:r>
              <a:rPr lang="th-TH" sz="3200" b="1" u="sng" dirty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ผู้หมดสิทธิ</a:t>
            </a:r>
            <a:r>
              <a:rPr lang="th-TH" sz="3200" b="1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หมายถึง</a:t>
            </a:r>
            <a:r>
              <a:rPr lang="th-TH" b="1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พนักงานหรือบุคลากรที่มีสิทธิตามระเบียบของหน่วยงาน เช่น เจ้าหน้าที่, ข้าราชการ, ลูกจ้างประจำ ที่</a:t>
            </a:r>
            <a:r>
              <a:rPr lang="th-TH" b="1" u="sng" dirty="0">
                <a:latin typeface="TH SarabunPSK" pitchFamily="34" charset="-34"/>
                <a:cs typeface="TH SarabunPSK" pitchFamily="34" charset="-34"/>
              </a:rPr>
              <a:t>ออกจากราชการ ถูกพักราชการ หรือย้ายหน่วยงานทุกกรณี ซึ่งรวมถึงการเสียชีวิต การหย่าร้าง หรือการบรรลุนิติภาวะ ผู้มีสิทธิร่วมของบุคคลดังกล่าวด้วย</a:t>
            </a:r>
            <a:endParaRPr lang="en-US" b="1" u="sng" dirty="0">
              <a:latin typeface="TH SarabunPSK" pitchFamily="34" charset="-34"/>
              <a:cs typeface="TH SarabunPSK" pitchFamily="34" charset="-34"/>
            </a:endParaRPr>
          </a:p>
          <a:p>
            <a:pPr marL="109537" indent="0">
              <a:spcAft>
                <a:spcPts val="1200"/>
              </a:spcAft>
              <a:buNone/>
            </a:pPr>
            <a:endParaRPr lang="th-TH" b="1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ชื่อเรื่อง 1"/>
          <p:cNvSpPr>
            <a:spLocks noGrp="1"/>
          </p:cNvSpPr>
          <p:nvPr>
            <p:ph type="title"/>
          </p:nvPr>
        </p:nvSpPr>
        <p:spPr>
          <a:xfrm>
            <a:off x="2135188" y="549275"/>
            <a:ext cx="8229600" cy="647700"/>
          </a:xfrm>
        </p:spPr>
        <p:txBody>
          <a:bodyPr>
            <a:normAutofit fontScale="90000"/>
          </a:bodyPr>
          <a:lstStyle/>
          <a:p>
            <a:r>
              <a:rPr lang="th-TH" sz="4800" b="1" dirty="0">
                <a:latin typeface="TH SarabunPSK" pitchFamily="34" charset="-34"/>
                <a:cs typeface="TH SarabunPSK" pitchFamily="34" charset="-34"/>
              </a:rPr>
              <a:t>หลักการในการจัดลำดับสิทธิ</a:t>
            </a:r>
            <a:endParaRPr lang="th-TH" sz="48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2566988" y="3860801"/>
            <a:ext cx="6985395" cy="2640013"/>
          </a:xfrm>
        </p:spPr>
        <p:txBody>
          <a:bodyPr/>
          <a:lstStyle/>
          <a:p>
            <a:pPr>
              <a:buFont typeface="Georgia" pitchFamily="18" charset="0"/>
              <a:buNone/>
              <a:defRPr/>
            </a:pPr>
            <a:r>
              <a:rPr lang="th-TH" sz="3600" b="1" dirty="0">
                <a:latin typeface="TH SarabunPSK" pitchFamily="34" charset="-34"/>
                <a:cs typeface="TH SarabunPSK" pitchFamily="34" charset="-34"/>
              </a:rPr>
              <a:t>มีโอกาสเกิดได้ </a:t>
            </a:r>
            <a:r>
              <a:rPr lang="en-US" sz="3600" b="1" dirty="0">
                <a:latin typeface="TH SarabunPSK" pitchFamily="34" charset="-34"/>
                <a:cs typeface="TH SarabunPSK" pitchFamily="34" charset="-34"/>
              </a:rPr>
              <a:t>3 </a:t>
            </a:r>
            <a:r>
              <a:rPr lang="th-TH" sz="3600" b="1" dirty="0">
                <a:latin typeface="TH SarabunPSK" pitchFamily="34" charset="-34"/>
                <a:cs typeface="TH SarabunPSK" pitchFamily="34" charset="-34"/>
              </a:rPr>
              <a:t>กรณี</a:t>
            </a:r>
          </a:p>
          <a:p>
            <a:pPr marL="852487" indent="-742950">
              <a:buClr>
                <a:schemeClr val="tx2">
                  <a:lumMod val="50000"/>
                </a:schemeClr>
              </a:buClr>
              <a:buFont typeface="+mj-lt"/>
              <a:buAutoNum type="arabicParenR"/>
              <a:defRPr/>
            </a:pPr>
            <a:r>
              <a:rPr lang="th-TH" sz="3600" b="1" dirty="0">
                <a:latin typeface="TH SarabunPSK" pitchFamily="34" charset="-34"/>
                <a:cs typeface="TH SarabunPSK" pitchFamily="34" charset="-34"/>
              </a:rPr>
              <a:t>สิทธิหลัก  ชนกับ  สิทธิหลัก</a:t>
            </a:r>
          </a:p>
          <a:p>
            <a:pPr marL="852487" indent="-742950">
              <a:buClr>
                <a:schemeClr val="tx2">
                  <a:lumMod val="50000"/>
                </a:schemeClr>
              </a:buClr>
              <a:buFont typeface="+mj-lt"/>
              <a:buAutoNum type="arabicParenR"/>
              <a:defRPr/>
            </a:pPr>
            <a:r>
              <a:rPr lang="th-TH" sz="3600" b="1" dirty="0">
                <a:latin typeface="TH SarabunPSK" pitchFamily="34" charset="-34"/>
                <a:cs typeface="TH SarabunPSK" pitchFamily="34" charset="-34"/>
              </a:rPr>
              <a:t>สิทธิรอง   ชนกับ  สิทธิหลัก</a:t>
            </a:r>
          </a:p>
          <a:p>
            <a:pPr marL="852487" indent="-742950">
              <a:buClr>
                <a:schemeClr val="tx2">
                  <a:lumMod val="50000"/>
                </a:schemeClr>
              </a:buClr>
              <a:buFont typeface="+mj-lt"/>
              <a:buAutoNum type="arabicParenR"/>
              <a:defRPr/>
            </a:pPr>
            <a:r>
              <a:rPr lang="th-TH" sz="3600" b="1" dirty="0">
                <a:latin typeface="TH SarabunPSK" pitchFamily="34" charset="-34"/>
                <a:cs typeface="TH SarabunPSK" pitchFamily="34" charset="-34"/>
              </a:rPr>
              <a:t>สิทธิรอง   ชนกับ  สิทธิรอง</a:t>
            </a:r>
          </a:p>
        </p:txBody>
      </p:sp>
      <p:sp>
        <p:nvSpPr>
          <p:cNvPr id="5" name="รูปเจ็ดเหลี่ยม 4"/>
          <p:cNvSpPr/>
          <p:nvPr/>
        </p:nvSpPr>
        <p:spPr>
          <a:xfrm>
            <a:off x="1847850" y="1557339"/>
            <a:ext cx="719138" cy="503237"/>
          </a:xfrm>
          <a:prstGeom prst="heptagon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/>
              <a:t>1</a:t>
            </a:r>
            <a:endParaRPr lang="th-TH" sz="2400" b="1" dirty="0"/>
          </a:p>
        </p:txBody>
      </p:sp>
      <p:sp>
        <p:nvSpPr>
          <p:cNvPr id="6" name="รูปเจ็ดเหลี่ยม 5"/>
          <p:cNvSpPr/>
          <p:nvPr/>
        </p:nvSpPr>
        <p:spPr>
          <a:xfrm>
            <a:off x="1847850" y="2349500"/>
            <a:ext cx="719138" cy="503238"/>
          </a:xfrm>
          <a:prstGeom prst="heptagon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/>
              <a:t>2</a:t>
            </a:r>
            <a:endParaRPr lang="th-TH" sz="2400" b="1" dirty="0"/>
          </a:p>
        </p:txBody>
      </p:sp>
      <p:sp>
        <p:nvSpPr>
          <p:cNvPr id="7" name="มนมุมสี่เหลี่ยมด้านเดียวกัน 6"/>
          <p:cNvSpPr/>
          <p:nvPr/>
        </p:nvSpPr>
        <p:spPr>
          <a:xfrm>
            <a:off x="2711451" y="1484314"/>
            <a:ext cx="6697663" cy="649287"/>
          </a:xfrm>
          <a:prstGeom prst="round2Same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sz="4000" b="1" dirty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เหตุการณ์นั้นมีจริงตามกฎหมายหรือไม่</a:t>
            </a:r>
          </a:p>
        </p:txBody>
      </p:sp>
      <p:sp>
        <p:nvSpPr>
          <p:cNvPr id="8" name="มนมุมสี่เหลี่ยมด้านเดียวกัน 7"/>
          <p:cNvSpPr/>
          <p:nvPr/>
        </p:nvSpPr>
        <p:spPr>
          <a:xfrm>
            <a:off x="2640013" y="2420938"/>
            <a:ext cx="6769100" cy="1223962"/>
          </a:xfrm>
          <a:prstGeom prst="round2Same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sz="3600" b="1" dirty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ผู้ทรงสิทธิให้ใช้สิทธิตัวเองก่อน (สิทธิหลัก)</a:t>
            </a:r>
          </a:p>
          <a:p>
            <a:pPr>
              <a:defRPr/>
            </a:pPr>
            <a:r>
              <a:rPr lang="th-TH" sz="3600" b="1" dirty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ส่วนสิทธิร่วมอื่นที่มีให้เบิกส่วนต่าง (สิทธิรอง)</a:t>
            </a:r>
            <a:endParaRPr lang="th-TH" sz="36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ctrTitle"/>
          </p:nvPr>
        </p:nvSpPr>
        <p:spPr>
          <a:xfrm>
            <a:off x="1952596" y="1700809"/>
            <a:ext cx="8458200" cy="1682157"/>
          </a:xfrm>
        </p:spPr>
        <p:txBody>
          <a:bodyPr/>
          <a:lstStyle/>
          <a:p>
            <a:pPr algn="ctr" eaLnBrk="1" hangingPunct="1"/>
            <a:r>
              <a:rPr lang="th-TH" sz="4800" b="1" dirty="0">
                <a:latin typeface="TH SarabunPSK" pitchFamily="34" charset="-34"/>
                <a:cs typeface="TH SarabunPSK" pitchFamily="34" charset="-34"/>
              </a:rPr>
              <a:t>แนวทางการจัดลำดับสิทธิ</a:t>
            </a:r>
            <a:br>
              <a:rPr lang="th-TH" sz="4800" b="1" dirty="0">
                <a:latin typeface="TH SarabunPSK" pitchFamily="34" charset="-34"/>
                <a:cs typeface="TH SarabunPSK" pitchFamily="34" charset="-34"/>
              </a:rPr>
            </a:br>
            <a:r>
              <a:rPr lang="th-TH" sz="4800" b="1" dirty="0"/>
              <a:t>กรณีสิทธิ</a:t>
            </a:r>
            <a:r>
              <a:rPr lang="th-TH" sz="4800" b="1" dirty="0">
                <a:solidFill>
                  <a:srgbClr val="C00000"/>
                </a:solidFill>
              </a:rPr>
              <a:t>หลัก</a:t>
            </a:r>
            <a:r>
              <a:rPr lang="th-TH" sz="4800" b="1" dirty="0"/>
              <a:t>ชนกับสิทธิ</a:t>
            </a:r>
            <a:r>
              <a:rPr lang="th-TH" sz="4800" b="1" dirty="0">
                <a:solidFill>
                  <a:srgbClr val="C00000"/>
                </a:solidFill>
              </a:rPr>
              <a:t>หลัก</a:t>
            </a:r>
            <a:endParaRPr lang="en-US" sz="48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6627" name="Subtitle 2"/>
          <p:cNvSpPr>
            <a:spLocks noGrp="1"/>
          </p:cNvSpPr>
          <p:nvPr>
            <p:ph type="subTitle" idx="1"/>
          </p:nvPr>
        </p:nvSpPr>
        <p:spPr>
          <a:xfrm>
            <a:off x="5519738" y="5654676"/>
            <a:ext cx="4953000" cy="917575"/>
          </a:xfrm>
        </p:spPr>
        <p:txBody>
          <a:bodyPr/>
          <a:lstStyle/>
          <a:p>
            <a:pPr marL="63500" algn="r" eaLnBrk="1" hangingPunct="1"/>
            <a:r>
              <a:rPr lang="th-TH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สำนักงานหลักประกันสุขภาพแห่งชาติ เขต </a:t>
            </a:r>
            <a:r>
              <a:rPr lang="en-US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11 </a:t>
            </a:r>
            <a:r>
              <a:rPr lang="th-TH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สุราษฎร์ธานี</a:t>
            </a:r>
          </a:p>
        </p:txBody>
      </p:sp>
      <p:sp>
        <p:nvSpPr>
          <p:cNvPr id="4" name="วงรี 4"/>
          <p:cNvSpPr/>
          <p:nvPr/>
        </p:nvSpPr>
        <p:spPr>
          <a:xfrm>
            <a:off x="5375275" y="428604"/>
            <a:ext cx="1081088" cy="1150938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dirty="0"/>
              <a:t>1</a:t>
            </a:r>
            <a:endParaRPr lang="th-TH" sz="4800" dirty="0"/>
          </a:p>
        </p:txBody>
      </p:sp>
    </p:spTree>
    <p:extLst>
      <p:ext uri="{BB962C8B-B14F-4D97-AF65-F5344CB8AC3E}">
        <p14:creationId xmlns:p14="http://schemas.microsoft.com/office/powerpoint/2010/main" val="792660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ชื่อเรื่อง 1"/>
          <p:cNvSpPr>
            <a:spLocks noGrp="1"/>
          </p:cNvSpPr>
          <p:nvPr>
            <p:ph type="title"/>
          </p:nvPr>
        </p:nvSpPr>
        <p:spPr>
          <a:xfrm>
            <a:off x="1524000" y="0"/>
            <a:ext cx="9144000" cy="620712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th-TH" b="1" dirty="0"/>
              <a:t>กรณีสิทธิ</a:t>
            </a:r>
            <a:r>
              <a:rPr lang="th-TH" b="1" dirty="0">
                <a:solidFill>
                  <a:srgbClr val="C00000"/>
                </a:solidFill>
              </a:rPr>
              <a:t>หลัก</a:t>
            </a:r>
            <a:r>
              <a:rPr lang="th-TH" b="1" dirty="0"/>
              <a:t>ชนกับสิทธิ</a:t>
            </a:r>
            <a:r>
              <a:rPr lang="th-TH" b="1" dirty="0">
                <a:solidFill>
                  <a:srgbClr val="C00000"/>
                </a:solidFill>
              </a:rPr>
              <a:t>หลัก</a:t>
            </a:r>
          </a:p>
        </p:txBody>
      </p:sp>
      <p:graphicFrame>
        <p:nvGraphicFramePr>
          <p:cNvPr id="5" name="ตัวยึดเนื้อหา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40083413"/>
              </p:ext>
            </p:extLst>
          </p:nvPr>
        </p:nvGraphicFramePr>
        <p:xfrm>
          <a:off x="479376" y="548680"/>
          <a:ext cx="11233248" cy="6522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649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01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91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365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th-TH" sz="2800" kern="120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สิทธิหลักของเจ้าตัว</a:t>
                      </a:r>
                    </a:p>
                    <a:p>
                      <a:pPr marL="0" algn="ctr" defTabSz="914400" rtl="0" eaLnBrk="1" latinLnBrk="0" hangingPunct="1"/>
                      <a:r>
                        <a:rPr lang="th-TH" sz="2800" kern="120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(ผู้ทรงสิทธิ)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th-TH" sz="2800" kern="120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สิทธิหลักที่ชน</a:t>
                      </a:r>
                    </a:p>
                    <a:p>
                      <a:pPr marL="0" algn="ctr" defTabSz="914400" rtl="0" eaLnBrk="1" latinLnBrk="0" hangingPunct="1"/>
                      <a:r>
                        <a:rPr lang="th-TH" sz="2800" kern="120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(ผู้ทรงสิทธิ)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th-TH" sz="2800" kern="120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ระเบียบ/แนวปฏิบัติ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800" kern="120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ผลลัพธ์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2176">
                <a:tc>
                  <a:txBody>
                    <a:bodyPr/>
                    <a:lstStyle/>
                    <a:p>
                      <a:pPr algn="l"/>
                      <a:r>
                        <a:rPr lang="en-US" sz="2400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</a:t>
                      </a:r>
                      <a:r>
                        <a:rPr lang="th-TH" sz="2400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</a:t>
                      </a:r>
                      <a:r>
                        <a:rPr lang="th-TH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ข้าราชการ</a:t>
                      </a:r>
                    </a:p>
                    <a:p>
                      <a:pPr algn="l"/>
                      <a:r>
                        <a:rPr lang="th-TH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2. ข้าราชการบำนาญ</a:t>
                      </a:r>
                    </a:p>
                    <a:p>
                      <a:pPr algn="l"/>
                      <a:r>
                        <a:rPr lang="th-TH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3. </a:t>
                      </a:r>
                      <a:r>
                        <a:rPr lang="th-TH" sz="2400" dirty="0" err="1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อปท</a:t>
                      </a:r>
                      <a:r>
                        <a:rPr lang="th-TH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. </a:t>
                      </a:r>
                    </a:p>
                    <a:p>
                      <a:pPr algn="l"/>
                      <a:r>
                        <a:rPr lang="th-TH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4. </a:t>
                      </a:r>
                      <a:r>
                        <a:rPr lang="th-TH" sz="2400" dirty="0" err="1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อปท</a:t>
                      </a:r>
                      <a:r>
                        <a:rPr lang="th-TH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.บำนาญ</a:t>
                      </a:r>
                    </a:p>
                    <a:p>
                      <a:pPr algn="l"/>
                      <a:r>
                        <a:rPr lang="th-TH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5. กทม.</a:t>
                      </a:r>
                    </a:p>
                    <a:p>
                      <a:pPr algn="l"/>
                      <a:r>
                        <a:rPr lang="th-TH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6. กทม.บำนาญ</a:t>
                      </a:r>
                    </a:p>
                    <a:p>
                      <a:pPr algn="l"/>
                      <a:r>
                        <a:rPr lang="th-TH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7. พัทยา</a:t>
                      </a:r>
                    </a:p>
                    <a:p>
                      <a:pPr algn="l"/>
                      <a:r>
                        <a:rPr lang="th-TH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8. พัทยาบำนาญ</a:t>
                      </a:r>
                    </a:p>
                    <a:p>
                      <a:pPr algn="l"/>
                      <a:r>
                        <a:rPr lang="th-TH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9. หน่วยงานรัฐ</a:t>
                      </a:r>
                      <a:endParaRPr lang="th-TH" sz="24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th-TH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ประกันสังคม</a:t>
                      </a:r>
                      <a:endParaRPr lang="th-TH" sz="24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2400" u="sng" kern="1200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 ตามระเบียบของกรมบัญชีกลาง (ม.10 ว.1</a:t>
                      </a:r>
                      <a:r>
                        <a:rPr kumimoji="0" lang="th-TH" sz="2400" u="none" kern="1200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) ให้เลือกใช้สิทธิใดสิทธิหนึ่ง</a:t>
                      </a:r>
                    </a:p>
                    <a:p>
                      <a:pPr rtl="0"/>
                      <a:r>
                        <a:rPr kumimoji="0" lang="en-US" sz="2400" kern="1200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1. </a:t>
                      </a:r>
                      <a:r>
                        <a:rPr kumimoji="0" lang="th-TH" sz="2400" kern="1200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กรณีเลือกสิทธิข้าราชการ  เป็นไปตามระเบียบกรมบัญชีกลาง </a:t>
                      </a:r>
                      <a:r>
                        <a:rPr kumimoji="0" lang="th-TH" sz="2400" u="sng" kern="1200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(เลือกภายในเดือนตุลาคมของทุกปี)</a:t>
                      </a:r>
                    </a:p>
                    <a:p>
                      <a:pPr rtl="0"/>
                      <a:r>
                        <a:rPr kumimoji="0" lang="th-TH" sz="2400" kern="1200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</a:t>
                      </a:r>
                      <a:r>
                        <a:rPr kumimoji="0" lang="en-US" sz="2400" kern="1200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</a:t>
                      </a:r>
                      <a:r>
                        <a:rPr kumimoji="0" lang="th-TH" sz="2400" kern="1200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. กรณีเลือกสิทธิประกันสังคม เป็นไปตามระเบียบประกันสังคม</a:t>
                      </a:r>
                      <a:r>
                        <a:rPr kumimoji="0" lang="en-US" sz="2400" kern="1200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</a:t>
                      </a:r>
                      <a:r>
                        <a:rPr kumimoji="0" lang="th-TH" sz="2400" kern="1200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และไม่สามารถเบิกสิทธิข้าราชการ</a:t>
                      </a:r>
                      <a:r>
                        <a:rPr kumimoji="0" lang="en-US" sz="2400" kern="1200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</a:t>
                      </a:r>
                      <a:r>
                        <a:rPr kumimoji="0" lang="th-TH" sz="2400" kern="1200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ได้ภายใน 1 ปีงบประมาณจนกว่าจะครบวาระการเลือกในปีงบฯถัดไปจึงจะสามารถเลือกใหม่ได้</a:t>
                      </a:r>
                      <a:endParaRPr kumimoji="0" lang="en-US" sz="2400" kern="1200" baseline="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  <a:p>
                      <a:pPr rtl="0"/>
                      <a:r>
                        <a:rPr kumimoji="0" lang="en-US" sz="2400" kern="1200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3. </a:t>
                      </a:r>
                      <a:r>
                        <a:rPr kumimoji="0" lang="th-TH" sz="2400" kern="1200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กรณีไม่แสดงความจำนงเลือกสิทธิ</a:t>
                      </a:r>
                      <a:r>
                        <a:rPr kumimoji="0" lang="en-US" sz="2400" kern="1200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</a:t>
                      </a:r>
                      <a:r>
                        <a:rPr kumimoji="0" lang="th-TH" sz="2400" kern="1200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จะได้สิทธิข้าราชการอัตโนมัติ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th-TH" sz="2400" u="sng" kern="1200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ตามระเบียบประกันสังคม (ม.62,63) </a:t>
                      </a:r>
                      <a:r>
                        <a:rPr kumimoji="0" lang="th-TH" sz="2400" u="none" kern="1200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ระบุถึงขอบเขตการให้สวัสดิการ ไม่ได้กำหนดให้เลือก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th-TH" sz="2400" u="none" kern="1200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ความหมาย </a:t>
                      </a:r>
                      <a:r>
                        <a:rPr kumimoji="0" lang="en-US" sz="2400" u="none" kern="1200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: </a:t>
                      </a:r>
                      <a:r>
                        <a:rPr kumimoji="0" lang="th-TH" sz="2400" u="none" kern="1200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ถึงแม้</a:t>
                      </a:r>
                      <a:r>
                        <a:rPr kumimoji="0" lang="th-TH" sz="2400" kern="1200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เลือกสิทธิข้าราชการและไปเบิกสิทธิข้าราชการในรพ.รัฐ แต่หากไปใช้บริการที่คลินิกเอกชน หรือรพ.เอกชนตามสิทธิประกันสังคม ก็สามารถใช้ได้</a:t>
                      </a:r>
                      <a:endParaRPr kumimoji="0" lang="th-TH" sz="2400" b="1" u="none" kern="1200" baseline="0" dirty="0">
                        <a:solidFill>
                          <a:srgbClr val="FF0000"/>
                        </a:solidFill>
                        <a:latin typeface="TH SarabunPSK" pitchFamily="34" charset="-34"/>
                        <a:ea typeface="+mn-ea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2400" kern="12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</a:t>
                      </a:r>
                      <a:r>
                        <a:rPr kumimoji="0" lang="th-TH" sz="2400" kern="1200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</a:t>
                      </a:r>
                      <a:r>
                        <a:rPr kumimoji="0" lang="th-TH" sz="2400" kern="12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ข้าราชการ</a:t>
                      </a:r>
                    </a:p>
                    <a:p>
                      <a:pPr algn="l"/>
                      <a:r>
                        <a:rPr lang="th-TH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2. ข้าราชการบำนาญ</a:t>
                      </a:r>
                    </a:p>
                    <a:p>
                      <a:pPr algn="l"/>
                      <a:r>
                        <a:rPr lang="th-TH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3. </a:t>
                      </a:r>
                      <a:r>
                        <a:rPr lang="th-TH" sz="2400" dirty="0" err="1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อปท</a:t>
                      </a:r>
                      <a:r>
                        <a:rPr lang="th-TH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. </a:t>
                      </a:r>
                    </a:p>
                    <a:p>
                      <a:pPr algn="l"/>
                      <a:r>
                        <a:rPr lang="th-TH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4. </a:t>
                      </a:r>
                      <a:r>
                        <a:rPr lang="th-TH" sz="2400" dirty="0" err="1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อปท</a:t>
                      </a:r>
                      <a:r>
                        <a:rPr lang="th-TH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.บำนาญ</a:t>
                      </a:r>
                    </a:p>
                    <a:p>
                      <a:pPr algn="l"/>
                      <a:r>
                        <a:rPr lang="th-TH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5. กทม.</a:t>
                      </a:r>
                    </a:p>
                    <a:p>
                      <a:pPr algn="l"/>
                      <a:r>
                        <a:rPr lang="th-TH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6. กทม.บำนาญ</a:t>
                      </a:r>
                    </a:p>
                    <a:p>
                      <a:pPr algn="l"/>
                      <a:r>
                        <a:rPr lang="th-TH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7. พัทยา</a:t>
                      </a:r>
                    </a:p>
                    <a:p>
                      <a:pPr algn="l"/>
                      <a:r>
                        <a:rPr lang="th-TH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8. พัทยาบำนาญ</a:t>
                      </a:r>
                    </a:p>
                    <a:p>
                      <a:pPr algn="l"/>
                      <a:r>
                        <a:rPr lang="th-TH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9. หน่วยงานรัฐ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2400" kern="1200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+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2400" kern="1200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ประกันสังคม</a:t>
                      </a:r>
                      <a:endParaRPr lang="th-TH" sz="2400" b="1" dirty="0">
                        <a:solidFill>
                          <a:srgbClr val="0070C0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013655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ชื่อเรื่อง 1"/>
          <p:cNvSpPr>
            <a:spLocks noGrp="1"/>
          </p:cNvSpPr>
          <p:nvPr>
            <p:ph type="title"/>
          </p:nvPr>
        </p:nvSpPr>
        <p:spPr>
          <a:xfrm>
            <a:off x="1524000" y="0"/>
            <a:ext cx="9144000" cy="620712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th-TH" b="1" dirty="0"/>
              <a:t>กรณีสิทธิ</a:t>
            </a:r>
            <a:r>
              <a:rPr lang="th-TH" b="1" dirty="0">
                <a:solidFill>
                  <a:srgbClr val="C00000"/>
                </a:solidFill>
              </a:rPr>
              <a:t>หลัก</a:t>
            </a:r>
            <a:r>
              <a:rPr lang="th-TH" b="1" dirty="0"/>
              <a:t>ชนกับสิทธิ</a:t>
            </a:r>
            <a:r>
              <a:rPr lang="th-TH" b="1" dirty="0">
                <a:solidFill>
                  <a:srgbClr val="C00000"/>
                </a:solidFill>
              </a:rPr>
              <a:t>หลัก</a:t>
            </a:r>
          </a:p>
        </p:txBody>
      </p:sp>
      <p:graphicFrame>
        <p:nvGraphicFramePr>
          <p:cNvPr id="5" name="ตัวยึดเนื้อหา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85900034"/>
              </p:ext>
            </p:extLst>
          </p:nvPr>
        </p:nvGraphicFramePr>
        <p:xfrm>
          <a:off x="407368" y="692696"/>
          <a:ext cx="11305256" cy="6156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442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486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สิทธิหลักของเจ้าตัว</a:t>
                      </a:r>
                    </a:p>
                    <a:p>
                      <a:pPr algn="ctr"/>
                      <a:r>
                        <a:rPr lang="th-TH" sz="28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(ผู้ทรงสิทธิ)</a:t>
                      </a:r>
                      <a:endParaRPr lang="th-TH" sz="28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สิทธิหลักที่ชน</a:t>
                      </a:r>
                    </a:p>
                    <a:p>
                      <a:pPr algn="ctr"/>
                      <a:r>
                        <a:rPr lang="th-TH" sz="28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(ผู้ทรงสิทธิ)</a:t>
                      </a:r>
                      <a:endParaRPr lang="th-TH" sz="28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ระเบียบ/แนวปฏิบัติ</a:t>
                      </a:r>
                      <a:endParaRPr lang="th-TH" sz="2800" b="1" dirty="0">
                        <a:solidFill>
                          <a:schemeClr val="bg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8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ผลลัพธ์</a:t>
                      </a:r>
                      <a:endParaRPr lang="th-TH" sz="28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3312"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ข้าราชการบำนาญ</a:t>
                      </a:r>
                      <a:endParaRPr lang="th-TH" sz="28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th-TH" sz="28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อปท.</a:t>
                      </a:r>
                      <a:endParaRPr lang="th-TH" sz="28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2800" u="sng" kern="1200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- ตามระเบียบของกรมบัญชีกลาง (ม.10 ว.1)</a:t>
                      </a:r>
                      <a:r>
                        <a:rPr lang="th-TH" sz="28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ให้เลือกสิทธิใดสิทธิหนึ่ง</a:t>
                      </a:r>
                      <a:r>
                        <a:rPr kumimoji="0" lang="th-TH" sz="2800" u="sng" kern="1200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</a:t>
                      </a:r>
                      <a:endParaRPr kumimoji="0" lang="th-TH" sz="2800" u="none" kern="1200" baseline="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  <a:p>
                      <a:pPr rtl="0"/>
                      <a:r>
                        <a:rPr kumimoji="0" lang="th-TH" sz="2800" kern="1200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1. กรณีเลือกใช้สิทธิข้าราชการ จะได้สิทธิข้าราชการ เป็นไปตามระเบียบกรมบัญชีกลาง</a:t>
                      </a:r>
                    </a:p>
                    <a:p>
                      <a:pPr rtl="0"/>
                      <a:r>
                        <a:rPr kumimoji="0" lang="th-TH" sz="2800" kern="1200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2. กรณีเลือกใช้สิทธิ </a:t>
                      </a:r>
                      <a:r>
                        <a:rPr kumimoji="0" lang="th-TH" sz="2800" kern="1200" baseline="0" dirty="0" err="1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อปท</a:t>
                      </a:r>
                      <a:r>
                        <a:rPr kumimoji="0" lang="th-TH" sz="2800" kern="1200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.: เป็นไปตามระเบียบของ </a:t>
                      </a:r>
                      <a:r>
                        <a:rPr kumimoji="0" lang="th-TH" sz="2800" kern="1200" baseline="0" dirty="0" err="1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อปท</a:t>
                      </a:r>
                      <a:r>
                        <a:rPr kumimoji="0" lang="th-TH" sz="2800" kern="1200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. และจะไม่สามารถเบิกสิทธิข้าราชการได้</a:t>
                      </a:r>
                    </a:p>
                    <a:p>
                      <a:pPr rtl="0"/>
                      <a:r>
                        <a:rPr kumimoji="0" lang="th-TH" sz="2800" kern="1200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</a:t>
                      </a:r>
                      <a:r>
                        <a:rPr kumimoji="0" lang="en-US" sz="2800" kern="1200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3.</a:t>
                      </a:r>
                      <a:r>
                        <a:rPr kumimoji="0" lang="th-TH" sz="2800" kern="1200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กรณีไม่แสดงความจำนงเลือกสิทธิ</a:t>
                      </a:r>
                      <a:r>
                        <a:rPr kumimoji="0" lang="en-US" sz="2800" kern="1200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</a:t>
                      </a:r>
                      <a:r>
                        <a:rPr kumimoji="0" lang="th-TH" sz="2800" kern="1200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จะได้สิทธิข้าราชการ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th-TH" sz="2800" u="sng" kern="1200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ตามระเบียบ มท.(ข้อ </a:t>
                      </a:r>
                      <a:r>
                        <a:rPr kumimoji="0" lang="en-US" sz="2800" u="sng" kern="1200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16 </a:t>
                      </a:r>
                      <a:r>
                        <a:rPr kumimoji="0" lang="th-TH" sz="2800" u="sng" kern="1200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ว.</a:t>
                      </a:r>
                      <a:r>
                        <a:rPr kumimoji="0" lang="en-US" sz="2800" u="sng" kern="1200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</a:t>
                      </a:r>
                      <a:r>
                        <a:rPr kumimoji="0" lang="th-TH" sz="2800" u="sng" kern="1200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)</a:t>
                      </a:r>
                      <a:r>
                        <a:rPr lang="th-TH" sz="28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ให้เลือกสิทธิใดสิทธิหนึ่ง</a:t>
                      </a:r>
                      <a:endParaRPr lang="en-US" sz="280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  <a:p>
                      <a:pPr rtl="0">
                        <a:buFontTx/>
                        <a:buNone/>
                      </a:pPr>
                      <a:r>
                        <a:rPr kumimoji="0" lang="th-TH" sz="2800" kern="1200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</a:t>
                      </a:r>
                      <a:r>
                        <a:rPr kumimoji="0" lang="en-US" sz="2800" kern="1200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</a:t>
                      </a:r>
                      <a:r>
                        <a:rPr kumimoji="0" lang="th-TH" sz="2800" kern="1200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. เลือกสิทธิ </a:t>
                      </a:r>
                      <a:r>
                        <a:rPr kumimoji="0" lang="th-TH" sz="2800" kern="1200" baseline="0" dirty="0" err="1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อปท</a:t>
                      </a:r>
                      <a:r>
                        <a:rPr kumimoji="0" lang="th-TH" sz="2800" kern="1200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. เป็นไปตามระเบียบ มท.</a:t>
                      </a:r>
                    </a:p>
                    <a:p>
                      <a:pPr rtl="0"/>
                      <a:r>
                        <a:rPr kumimoji="0" lang="th-TH" sz="2800" kern="1200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</a:t>
                      </a:r>
                      <a:r>
                        <a:rPr kumimoji="0" lang="en-US" sz="2800" kern="1200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2. </a:t>
                      </a:r>
                      <a:r>
                        <a:rPr kumimoji="0" lang="th-TH" sz="2800" kern="1200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เลือกสิทธิข้าราชการ เป็นไปตามระเบียบกรมบัญชีกลาง และไม่สามารถเบิกสิทธิ </a:t>
                      </a:r>
                      <a:r>
                        <a:rPr kumimoji="0" lang="th-TH" sz="2800" kern="1200" baseline="0" dirty="0" err="1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อปท</a:t>
                      </a:r>
                      <a:r>
                        <a:rPr kumimoji="0" lang="th-TH" sz="2800" kern="1200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.ได้</a:t>
                      </a:r>
                      <a:endParaRPr kumimoji="0" lang="th-TH" sz="2800" b="1" kern="1200" baseline="0" dirty="0">
                        <a:solidFill>
                          <a:schemeClr val="dk1"/>
                        </a:solidFill>
                        <a:latin typeface="TH SarabunPSK" pitchFamily="34" charset="-34"/>
                        <a:ea typeface="+mn-ea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2800" kern="12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ข้าราชการบำนาญ</a:t>
                      </a:r>
                      <a:endParaRPr kumimoji="0" lang="th-TH" sz="2800" b="1" kern="1200" dirty="0">
                        <a:solidFill>
                          <a:schemeClr val="tx1"/>
                        </a:solidFill>
                        <a:latin typeface="TH SarabunPSK" pitchFamily="34" charset="-34"/>
                        <a:ea typeface="+mn-ea"/>
                        <a:cs typeface="TH SarabunPSK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02161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ctrTitle"/>
          </p:nvPr>
        </p:nvSpPr>
        <p:spPr>
          <a:xfrm>
            <a:off x="1952596" y="1700809"/>
            <a:ext cx="8458200" cy="1682157"/>
          </a:xfrm>
        </p:spPr>
        <p:txBody>
          <a:bodyPr/>
          <a:lstStyle/>
          <a:p>
            <a:pPr algn="ctr" eaLnBrk="1" hangingPunct="1"/>
            <a:r>
              <a:rPr lang="th-TH" sz="4800" b="1" dirty="0">
                <a:latin typeface="TH SarabunPSK" pitchFamily="34" charset="-34"/>
                <a:cs typeface="TH SarabunPSK" pitchFamily="34" charset="-34"/>
              </a:rPr>
              <a:t>แนวทางการจัดลำดับสิทธิ</a:t>
            </a:r>
            <a:br>
              <a:rPr lang="th-TH" sz="4800" b="1" dirty="0">
                <a:latin typeface="TH SarabunPSK" pitchFamily="34" charset="-34"/>
                <a:cs typeface="TH SarabunPSK" pitchFamily="34" charset="-34"/>
              </a:rPr>
            </a:br>
            <a:r>
              <a:rPr lang="th-TH" sz="4800" b="1" dirty="0"/>
              <a:t>กรณีสิทธิ</a:t>
            </a:r>
            <a:r>
              <a:rPr lang="th-TH" sz="4800" b="1" dirty="0">
                <a:solidFill>
                  <a:srgbClr val="FF0000"/>
                </a:solidFill>
              </a:rPr>
              <a:t>หลัก</a:t>
            </a:r>
            <a:r>
              <a:rPr lang="th-TH" sz="4800" b="1" dirty="0"/>
              <a:t>ชนกับสิทธิ</a:t>
            </a:r>
            <a:r>
              <a:rPr lang="th-TH" sz="4800" b="1" dirty="0">
                <a:solidFill>
                  <a:srgbClr val="C00000"/>
                </a:solidFill>
              </a:rPr>
              <a:t>รอง</a:t>
            </a:r>
            <a:endParaRPr lang="en-US" sz="48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6627" name="Subtitle 2"/>
          <p:cNvSpPr>
            <a:spLocks noGrp="1"/>
          </p:cNvSpPr>
          <p:nvPr>
            <p:ph type="subTitle" idx="1"/>
          </p:nvPr>
        </p:nvSpPr>
        <p:spPr>
          <a:xfrm>
            <a:off x="5519738" y="5654676"/>
            <a:ext cx="4953000" cy="917575"/>
          </a:xfrm>
        </p:spPr>
        <p:txBody>
          <a:bodyPr/>
          <a:lstStyle/>
          <a:p>
            <a:pPr marL="63500" algn="r" eaLnBrk="1" hangingPunct="1"/>
            <a:r>
              <a:rPr lang="th-TH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สำนักงานหลักประกันสุขภาพแห่งชาติ เขต </a:t>
            </a:r>
            <a:r>
              <a:rPr lang="en-US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11 </a:t>
            </a:r>
            <a:r>
              <a:rPr lang="th-TH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สุราษฎร์ธานี</a:t>
            </a:r>
          </a:p>
        </p:txBody>
      </p:sp>
      <p:sp>
        <p:nvSpPr>
          <p:cNvPr id="4" name="วงรี 4"/>
          <p:cNvSpPr/>
          <p:nvPr/>
        </p:nvSpPr>
        <p:spPr>
          <a:xfrm>
            <a:off x="5375275" y="428604"/>
            <a:ext cx="1081088" cy="1150938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dirty="0"/>
              <a:t>2</a:t>
            </a:r>
            <a:endParaRPr lang="th-TH" sz="4800" dirty="0"/>
          </a:p>
        </p:txBody>
      </p:sp>
    </p:spTree>
    <p:extLst>
      <p:ext uri="{BB962C8B-B14F-4D97-AF65-F5344CB8AC3E}">
        <p14:creationId xmlns:p14="http://schemas.microsoft.com/office/powerpoint/2010/main" val="15708648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ชื่อเรื่อง 1"/>
          <p:cNvSpPr>
            <a:spLocks noGrp="1"/>
          </p:cNvSpPr>
          <p:nvPr>
            <p:ph type="title"/>
          </p:nvPr>
        </p:nvSpPr>
        <p:spPr>
          <a:xfrm>
            <a:off x="1524000" y="0"/>
            <a:ext cx="9144000" cy="620712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th-TH" b="1" dirty="0"/>
              <a:t>กรณีสิทธิ</a:t>
            </a:r>
            <a:r>
              <a:rPr lang="th-TH" b="1" dirty="0">
                <a:solidFill>
                  <a:srgbClr val="FF0000"/>
                </a:solidFill>
              </a:rPr>
              <a:t>หลัก</a:t>
            </a:r>
            <a:r>
              <a:rPr lang="th-TH" b="1" dirty="0"/>
              <a:t>ชนกับสิทธิ</a:t>
            </a:r>
            <a:r>
              <a:rPr lang="th-TH" b="1" dirty="0">
                <a:solidFill>
                  <a:srgbClr val="FF0000"/>
                </a:solidFill>
              </a:rPr>
              <a:t>รอง</a:t>
            </a:r>
          </a:p>
        </p:txBody>
      </p:sp>
      <p:graphicFrame>
        <p:nvGraphicFramePr>
          <p:cNvPr id="5" name="ตัวยึดเนื้อหา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36748670"/>
              </p:ext>
            </p:extLst>
          </p:nvPr>
        </p:nvGraphicFramePr>
        <p:xfrm>
          <a:off x="623392" y="764704"/>
          <a:ext cx="11017225" cy="3352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313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13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371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173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60506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th-TH" sz="3200" kern="120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สิทธิหลักที่ชน</a:t>
                      </a:r>
                    </a:p>
                    <a:p>
                      <a:pPr marL="0" algn="ctr" defTabSz="914400" rtl="0" eaLnBrk="1" latinLnBrk="0" hangingPunct="1"/>
                      <a:r>
                        <a:rPr lang="th-TH" sz="3200" kern="120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(ผู้ทรงสิทธิ)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th-TH" sz="3200" kern="120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สิทธิรอง</a:t>
                      </a:r>
                    </a:p>
                    <a:p>
                      <a:pPr marL="0" algn="ctr" defTabSz="914400" rtl="0" eaLnBrk="1" latinLnBrk="0" hangingPunct="1"/>
                      <a:r>
                        <a:rPr lang="th-TH" sz="3200" kern="120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(ผู้อาศัยสิทธิ)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th-TH" sz="3200" kern="120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ระเบียบ/แนวปฏิบัติ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3200" kern="120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ผลลัพธ์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702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th-TH" sz="2400" dirty="0" err="1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อทป</a:t>
                      </a:r>
                      <a:r>
                        <a:rPr lang="th-TH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. หรือ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th-TH" sz="2400" dirty="0" err="1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อปท</a:t>
                      </a:r>
                      <a:r>
                        <a:rPr lang="th-TH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.บำนาญ(ตนเอง)</a:t>
                      </a:r>
                      <a:endParaRPr lang="th-TH" sz="24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ข้าราชการ</a:t>
                      </a:r>
                      <a:endParaRPr lang="th-TH" sz="24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FontTx/>
                        <a:buNone/>
                      </a:pPr>
                      <a:endParaRPr lang="th-TH" sz="240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th-TH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กรณีที่บุคคลในครอบครัวมีสิทธิตนเองจาก หน่วยงานอื่น</a:t>
                      </a:r>
                      <a:r>
                        <a:rPr lang="th-TH" sz="2400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ให้ใช้สิทธิตนเองก่อน</a:t>
                      </a:r>
                    </a:p>
                    <a:p>
                      <a:pPr algn="l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th-TH" sz="2400" u="sng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ตามมาตรา 10 วรรคสอง แห่ง </a:t>
                      </a:r>
                      <a:r>
                        <a:rPr lang="th-TH" sz="2400" u="sng" dirty="0" err="1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พรฎ</a:t>
                      </a:r>
                      <a:r>
                        <a:rPr lang="th-TH" sz="2400" u="sng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.เงินสวัสดิการเกี่ยวกับการรักษาพยาบาล พ.ศ. 2553</a:t>
                      </a:r>
                    </a:p>
                    <a:p>
                      <a:pPr algn="l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th-TH" sz="2400" u="none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เบิกกรมบัญชีกลางได้เฉพาะส่วนต่าง</a:t>
                      </a:r>
                      <a:endParaRPr lang="th-TH" sz="2400" b="1" u="none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th-TH" sz="2400" dirty="0" err="1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อทป</a:t>
                      </a:r>
                      <a:r>
                        <a:rPr lang="th-TH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. (ตนเอง) หรือ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th-TH" sz="2400" dirty="0" err="1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อปท</a:t>
                      </a:r>
                      <a:r>
                        <a:rPr lang="th-TH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.บำนาญ</a:t>
                      </a:r>
                      <a:r>
                        <a:rPr lang="th-TH" sz="2400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(ตนเอง)</a:t>
                      </a:r>
                      <a:endParaRPr lang="th-TH" sz="24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147155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ชื่อเรื่อง 1"/>
          <p:cNvSpPr>
            <a:spLocks noGrp="1"/>
          </p:cNvSpPr>
          <p:nvPr>
            <p:ph type="title"/>
          </p:nvPr>
        </p:nvSpPr>
        <p:spPr>
          <a:xfrm>
            <a:off x="1524000" y="0"/>
            <a:ext cx="9144000" cy="620712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th-TH" b="1" dirty="0"/>
              <a:t>กรณีสิทธิ</a:t>
            </a:r>
            <a:r>
              <a:rPr lang="th-TH" b="1" dirty="0">
                <a:solidFill>
                  <a:srgbClr val="FF0000"/>
                </a:solidFill>
              </a:rPr>
              <a:t>หลัก</a:t>
            </a:r>
            <a:r>
              <a:rPr lang="th-TH" b="1" dirty="0"/>
              <a:t>ชนกับสิทธิ</a:t>
            </a:r>
            <a:r>
              <a:rPr lang="th-TH" b="1" dirty="0">
                <a:solidFill>
                  <a:srgbClr val="FF0000"/>
                </a:solidFill>
              </a:rPr>
              <a:t>รอง</a:t>
            </a:r>
          </a:p>
        </p:txBody>
      </p:sp>
      <p:graphicFrame>
        <p:nvGraphicFramePr>
          <p:cNvPr id="5" name="ตัวยึดเนื้อหา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64022789"/>
              </p:ext>
            </p:extLst>
          </p:nvPr>
        </p:nvGraphicFramePr>
        <p:xfrm>
          <a:off x="335361" y="764704"/>
          <a:ext cx="11305256" cy="64585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08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8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360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514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1152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th-TH" sz="3200" kern="120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สิทธิหลักที่ชน</a:t>
                      </a:r>
                    </a:p>
                    <a:p>
                      <a:pPr marL="0" algn="ctr" defTabSz="914400" rtl="0" eaLnBrk="1" latinLnBrk="0" hangingPunct="1"/>
                      <a:r>
                        <a:rPr lang="th-TH" sz="3200" kern="120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(ผู้ทรงสิทธิ)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th-TH" sz="3200" kern="120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สิทธิรอง</a:t>
                      </a:r>
                    </a:p>
                    <a:p>
                      <a:pPr marL="0" algn="ctr" defTabSz="914400" rtl="0" eaLnBrk="1" latinLnBrk="0" hangingPunct="1"/>
                      <a:r>
                        <a:rPr lang="th-TH" sz="3200" kern="120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(ผู้อาศัยสิทธิ)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th-TH" sz="3200" kern="120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ระเบียบ/แนวปฏิบัติ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3200" kern="120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ผลลัพธ์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7165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ข้าราชการ</a:t>
                      </a:r>
                      <a:endParaRPr lang="th-TH" sz="24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400" dirty="0" err="1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อปท</a:t>
                      </a:r>
                      <a:r>
                        <a:rPr lang="th-TH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.</a:t>
                      </a:r>
                      <a:endParaRPr lang="th-TH" sz="24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FontTx/>
                        <a:buNone/>
                      </a:pPr>
                      <a:endParaRPr lang="th-TH" sz="240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buFontTx/>
                        <a:buNone/>
                      </a:pPr>
                      <a:endParaRPr lang="th-TH" sz="240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th-TH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ข้อสังเกต </a:t>
                      </a:r>
                      <a:r>
                        <a:rPr lang="en-US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: </a:t>
                      </a:r>
                      <a:r>
                        <a:rPr lang="th-TH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ในพระราชกฤษฎีกา ฯ พ.ศ.</a:t>
                      </a:r>
                      <a:r>
                        <a:rPr lang="en-US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2556 </a:t>
                      </a:r>
                      <a:r>
                        <a:rPr lang="th-TH" sz="2400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ของ </a:t>
                      </a:r>
                      <a:r>
                        <a:rPr lang="th-TH" sz="2400" baseline="0" dirty="0" err="1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อปท</a:t>
                      </a:r>
                      <a:r>
                        <a:rPr lang="th-TH" sz="2400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.</a:t>
                      </a:r>
                      <a:r>
                        <a:rPr lang="th-TH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มาตรา </a:t>
                      </a:r>
                      <a:r>
                        <a:rPr lang="en-US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 </a:t>
                      </a:r>
                      <a:r>
                        <a:rPr lang="th-TH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(</a:t>
                      </a:r>
                      <a:r>
                        <a:rPr lang="en-US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</a:t>
                      </a:r>
                      <a:r>
                        <a:rPr lang="th-TH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)</a:t>
                      </a:r>
                      <a:r>
                        <a:rPr lang="th-TH" sz="2400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มีความหมายว่า ถ้าบุคคลในครอบครัว </a:t>
                      </a:r>
                      <a:r>
                        <a:rPr lang="th-TH" sz="2400" baseline="0" dirty="0" err="1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อปท</a:t>
                      </a:r>
                      <a:r>
                        <a:rPr lang="th-TH" sz="2400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.ที่</a:t>
                      </a:r>
                      <a:r>
                        <a:rPr lang="th-TH" sz="2400" u="sng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มีสิทธิอื่นไม่ว่าสิทธิหลัก หรือสิทธิรอง ให้ไปใช้สิทธิอื่นก่อน</a:t>
                      </a:r>
                    </a:p>
                    <a:p>
                      <a:pPr algn="l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th-TH" sz="2400" u="none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(ระเบียบมหาดไทย พ.ศ.</a:t>
                      </a:r>
                      <a:r>
                        <a:rPr lang="en-US" sz="2400" u="none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2557</a:t>
                      </a:r>
                      <a:r>
                        <a:rPr lang="th-TH" sz="2400" u="none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เขียนว่ามีสิทธิตามระเบียบ </a:t>
                      </a:r>
                      <a:r>
                        <a:rPr lang="th-TH" sz="2400" u="none" baseline="0" dirty="0" err="1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อปท</a:t>
                      </a:r>
                      <a:r>
                        <a:rPr lang="th-TH" sz="2400" u="none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. แต่ถือว่าเล็กกว่า </a:t>
                      </a:r>
                      <a:r>
                        <a:rPr lang="th-TH" sz="2400" u="none" baseline="0" dirty="0" err="1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พรฎ</a:t>
                      </a:r>
                      <a:r>
                        <a:rPr lang="th-TH" sz="2400" u="none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.)</a:t>
                      </a:r>
                      <a:endParaRPr lang="th-TH" sz="2400" b="1" u="none" dirty="0">
                        <a:solidFill>
                          <a:srgbClr val="FF0000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ข้าราชการ (ตนเอง)</a:t>
                      </a:r>
                      <a:endParaRPr lang="th-TH" sz="24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6702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th-TH" sz="2400" dirty="0" err="1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อทป</a:t>
                      </a:r>
                      <a:r>
                        <a:rPr lang="th-TH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.</a:t>
                      </a:r>
                      <a:endParaRPr lang="th-TH" sz="24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”</a:t>
                      </a:r>
                      <a:endParaRPr lang="th-TH" sz="28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FontTx/>
                        <a:buNone/>
                      </a:pPr>
                      <a:endParaRPr lang="th-TH" sz="2000" b="1" u="none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th-TH" sz="2400" dirty="0" err="1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อทป</a:t>
                      </a:r>
                      <a:r>
                        <a:rPr lang="th-TH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. (ตนเอง)</a:t>
                      </a:r>
                      <a:endParaRPr lang="th-TH" sz="24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6702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th-TH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กทม.</a:t>
                      </a:r>
                      <a:endParaRPr lang="en-US" sz="24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8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”</a:t>
                      </a:r>
                      <a:endParaRPr lang="th-TH" sz="28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FontTx/>
                        <a:buNone/>
                      </a:pPr>
                      <a:endParaRPr lang="th-TH" sz="2000" b="1" u="none" dirty="0">
                        <a:solidFill>
                          <a:srgbClr val="FF0000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th-TH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กทม. (ตนเอง)</a:t>
                      </a:r>
                      <a:endParaRPr lang="th-TH" sz="24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พัทยา</a:t>
                      </a:r>
                      <a:endParaRPr lang="th-TH" sz="24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8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”</a:t>
                      </a:r>
                      <a:endParaRPr lang="th-TH" sz="28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th-TH" sz="2400" u="none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ข้อบัญญัติเมืองพัทยา </a:t>
                      </a:r>
                    </a:p>
                    <a:p>
                      <a:pPr algn="l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th-TH" sz="2400" u="none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เรื่อง เงินสวัสดิการเกี่ยวกับการรักษาพยาบาลของพนักงานงานเมืองพัทยา พ.ศ.2549 ข้อ </a:t>
                      </a:r>
                      <a:r>
                        <a:rPr lang="en-US" sz="2400" u="none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11</a:t>
                      </a:r>
                      <a:r>
                        <a:rPr lang="th-TH" sz="2400" u="none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</a:t>
                      </a:r>
                      <a:r>
                        <a:rPr lang="th-TH" sz="2400" u="sng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"ผู้มีสิทธิหรือบุคคลในครอบครัว มีสิทธิเบิกจากที่อื่นแล้ว ให้ไปใช้สิทธิอื่นก่อน ให้เบิกได้เฉพาะส่วนเกินที่สิทธิอื่นไม่คุ้มครอง”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400" u="sng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ทั้งนี้ จะขึ้นสิทธิที่ใช้เบิกเป็นของ พัทยา.</a:t>
                      </a:r>
                      <a:endParaRPr lang="th-TH" sz="2400" b="1" u="sng" dirty="0">
                        <a:solidFill>
                          <a:srgbClr val="0070C0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พัทยา (ตนเอง)</a:t>
                      </a:r>
                      <a:endParaRPr lang="th-TH" sz="24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53264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ชื่อเรื่อง 1"/>
          <p:cNvSpPr>
            <a:spLocks noGrp="1"/>
          </p:cNvSpPr>
          <p:nvPr>
            <p:ph type="title"/>
          </p:nvPr>
        </p:nvSpPr>
        <p:spPr>
          <a:xfrm>
            <a:off x="1524000" y="0"/>
            <a:ext cx="9144000" cy="620712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th-TH" b="1" dirty="0"/>
              <a:t>กรณีสิทธิ</a:t>
            </a:r>
            <a:r>
              <a:rPr lang="th-TH" b="1" dirty="0">
                <a:solidFill>
                  <a:srgbClr val="FF0000"/>
                </a:solidFill>
              </a:rPr>
              <a:t>หลัก</a:t>
            </a:r>
            <a:r>
              <a:rPr lang="th-TH" b="1" dirty="0"/>
              <a:t>ชนกับสิทธิ</a:t>
            </a:r>
            <a:r>
              <a:rPr lang="th-TH" b="1" dirty="0">
                <a:solidFill>
                  <a:srgbClr val="FF0000"/>
                </a:solidFill>
              </a:rPr>
              <a:t>รอง</a:t>
            </a:r>
          </a:p>
        </p:txBody>
      </p:sp>
      <p:graphicFrame>
        <p:nvGraphicFramePr>
          <p:cNvPr id="5" name="ตัวยึดเนื้อหา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49750165"/>
              </p:ext>
            </p:extLst>
          </p:nvPr>
        </p:nvGraphicFramePr>
        <p:xfrm>
          <a:off x="551383" y="811560"/>
          <a:ext cx="10873208" cy="54257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274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74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426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756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25190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th-TH" sz="3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สิทธิหลักที่ชน</a:t>
                      </a:r>
                    </a:p>
                    <a:p>
                      <a:pPr marL="0" algn="ctr" defTabSz="914400" rtl="0" eaLnBrk="1" latinLnBrk="0" hangingPunct="1"/>
                      <a:r>
                        <a:rPr lang="th-TH" sz="3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(ผู้ทรงสิทธิ)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th-TH" sz="3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สิทธิรอง</a:t>
                      </a:r>
                    </a:p>
                    <a:p>
                      <a:pPr marL="0" algn="ctr" defTabSz="914400" rtl="0" eaLnBrk="1" latinLnBrk="0" hangingPunct="1"/>
                      <a:r>
                        <a:rPr lang="th-TH" sz="3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(ผู้อาศัยสิทธิ)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th-TH" sz="3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ระเบียบ/แนวปฏิบัติ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3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ผลลัพธ์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8555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400" dirty="0"/>
                        <a:t>หน่วยงานรัฐ</a:t>
                      </a:r>
                      <a:endParaRPr lang="th-TH" sz="24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400" dirty="0" err="1"/>
                        <a:t>อปท</a:t>
                      </a:r>
                      <a:r>
                        <a:rPr lang="th-TH" sz="2400" dirty="0"/>
                        <a:t>.</a:t>
                      </a:r>
                      <a:endParaRPr lang="th-TH" sz="24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th-TH" sz="2400" dirty="0"/>
                        <a:t>ข้อสังเกต </a:t>
                      </a:r>
                      <a:r>
                        <a:rPr lang="en-US" sz="2400" dirty="0"/>
                        <a:t>: </a:t>
                      </a:r>
                      <a:r>
                        <a:rPr lang="th-TH" sz="2400" dirty="0"/>
                        <a:t>ในพระราชกฤษฎีกา ฯ พ.ศ.</a:t>
                      </a:r>
                      <a:r>
                        <a:rPr lang="en-US" sz="2400" dirty="0"/>
                        <a:t>2556 </a:t>
                      </a:r>
                      <a:r>
                        <a:rPr lang="th-TH" sz="2400" baseline="0" dirty="0"/>
                        <a:t>ของ </a:t>
                      </a:r>
                      <a:r>
                        <a:rPr lang="th-TH" sz="2400" baseline="0" dirty="0" err="1"/>
                        <a:t>อปท</a:t>
                      </a:r>
                      <a:r>
                        <a:rPr lang="th-TH" sz="2400" baseline="0" dirty="0"/>
                        <a:t>.</a:t>
                      </a:r>
                      <a:r>
                        <a:rPr lang="th-TH" sz="2400" dirty="0"/>
                        <a:t>มาตรา </a:t>
                      </a:r>
                      <a:r>
                        <a:rPr lang="en-US" sz="2400" dirty="0"/>
                        <a:t>5 </a:t>
                      </a:r>
                      <a:r>
                        <a:rPr lang="th-TH" sz="2400" dirty="0"/>
                        <a:t>(</a:t>
                      </a:r>
                      <a:r>
                        <a:rPr lang="en-US" sz="2400" dirty="0"/>
                        <a:t>2</a:t>
                      </a:r>
                      <a:r>
                        <a:rPr lang="th-TH" sz="2400" dirty="0"/>
                        <a:t>)</a:t>
                      </a:r>
                      <a:r>
                        <a:rPr lang="th-TH" sz="2400" baseline="0" dirty="0"/>
                        <a:t>  มีความหมายว่า ถ้าบุคคลในครอบครัว </a:t>
                      </a:r>
                      <a:r>
                        <a:rPr lang="th-TH" sz="2400" baseline="0" dirty="0" err="1"/>
                        <a:t>อปท</a:t>
                      </a:r>
                      <a:r>
                        <a:rPr lang="th-TH" sz="2400" baseline="0" dirty="0"/>
                        <a:t>.ที่</a:t>
                      </a:r>
                      <a:r>
                        <a:rPr lang="th-TH" sz="2400" u="sng" baseline="0" dirty="0"/>
                        <a:t>มีสิทธิอื่นไม่ว่าสิทธิหลัก หรือสิทธิรอง ให้ไปใช้สิทธิอื่นก่อน</a:t>
                      </a:r>
                    </a:p>
                    <a:p>
                      <a:pPr algn="l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th-TH" sz="2400" u="none" baseline="0" dirty="0"/>
                        <a:t> (ระเบียบมหาดไทย พ.ศ.</a:t>
                      </a:r>
                      <a:r>
                        <a:rPr lang="en-US" sz="2400" u="none" baseline="0" dirty="0"/>
                        <a:t>2557</a:t>
                      </a:r>
                      <a:r>
                        <a:rPr lang="th-TH" sz="2400" u="none" baseline="0" dirty="0"/>
                        <a:t> เขียนว่ามีสิทธิตามระเบียบ </a:t>
                      </a:r>
                      <a:r>
                        <a:rPr lang="th-TH" sz="2400" u="none" baseline="0" dirty="0" err="1"/>
                        <a:t>อปท</a:t>
                      </a:r>
                      <a:r>
                        <a:rPr lang="th-TH" sz="2400" u="none" baseline="0" dirty="0"/>
                        <a:t>. แต่ถือว่าเล็กกว่า </a:t>
                      </a:r>
                      <a:r>
                        <a:rPr lang="th-TH" sz="2400" u="none" baseline="0" dirty="0" err="1"/>
                        <a:t>พรฎ</a:t>
                      </a:r>
                      <a:r>
                        <a:rPr lang="th-TH" sz="2400" u="none" baseline="0" dirty="0"/>
                        <a:t>.)</a:t>
                      </a:r>
                      <a:endParaRPr lang="th-TH" sz="2400" b="1" u="none" dirty="0">
                        <a:solidFill>
                          <a:srgbClr val="FF0000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1.</a:t>
                      </a:r>
                      <a:r>
                        <a:rPr lang="th-TH" sz="2400" dirty="0"/>
                        <a:t>หน่วยงารัฐ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2.</a:t>
                      </a:r>
                      <a:r>
                        <a:rPr lang="th-TH" sz="2400" dirty="0" err="1"/>
                        <a:t>อปท</a:t>
                      </a:r>
                      <a:r>
                        <a:rPr lang="th-TH" sz="2400" dirty="0"/>
                        <a:t>.(เบิกส่วนต่างได้เฉพาะกรณี)</a:t>
                      </a:r>
                      <a:endParaRPr lang="th-TH" sz="24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883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th-TH" sz="2400" dirty="0"/>
                        <a:t>ครูเอกชน</a:t>
                      </a:r>
                      <a:endParaRPr lang="th-TH" sz="24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/>
                        <a:t>”</a:t>
                      </a:r>
                      <a:endParaRPr lang="th-TH" sz="28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2400" kern="1200" dirty="0"/>
                        <a:t>เบิกส่วนต่างจาก</a:t>
                      </a:r>
                      <a:r>
                        <a:rPr kumimoji="0" lang="th-TH" sz="2400" kern="1200" dirty="0" err="1"/>
                        <a:t>อปท</a:t>
                      </a:r>
                      <a:r>
                        <a:rPr kumimoji="0" lang="th-TH" sz="2400" kern="1200" dirty="0"/>
                        <a:t>.เมื่อใช้ ครูเอกชนครบ</a:t>
                      </a:r>
                      <a:r>
                        <a:rPr kumimoji="0" lang="th-TH" sz="2400" kern="1200" baseline="0" dirty="0"/>
                        <a:t> </a:t>
                      </a:r>
                      <a:r>
                        <a:rPr kumimoji="0" lang="en-US" sz="2400" kern="1200" baseline="0" dirty="0"/>
                        <a:t>100,000 </a:t>
                      </a:r>
                      <a:r>
                        <a:rPr kumimoji="0" lang="th-TH" sz="2400" kern="1200" baseline="0" dirty="0"/>
                        <a:t>บ. (เจ้าตัวครูเอกชนต้องเอาหนังสือรับรองจากรร.ว่าใช้ครบ </a:t>
                      </a:r>
                      <a:r>
                        <a:rPr kumimoji="0" lang="en-US" sz="2400" kern="1200" baseline="0" dirty="0"/>
                        <a:t>100,000</a:t>
                      </a:r>
                      <a:r>
                        <a:rPr kumimoji="0" lang="th-TH" sz="2400" kern="1200" baseline="0" dirty="0"/>
                        <a:t> แล้วมาให้ทาง </a:t>
                      </a:r>
                      <a:r>
                        <a:rPr kumimoji="0" lang="th-TH" sz="2400" kern="1200" baseline="0" dirty="0" err="1"/>
                        <a:t>สปสช</a:t>
                      </a:r>
                      <a:r>
                        <a:rPr kumimoji="0" lang="th-TH" sz="2400" kern="1200" baseline="0" dirty="0"/>
                        <a:t>. เพื่อใช้สิทธิ</a:t>
                      </a:r>
                      <a:r>
                        <a:rPr kumimoji="0" lang="th-TH" sz="2400" kern="1200" baseline="0" dirty="0" err="1"/>
                        <a:t>อปท</a:t>
                      </a:r>
                      <a:r>
                        <a:rPr kumimoji="0" lang="th-TH" sz="2400" kern="1200" baseline="0" dirty="0"/>
                        <a:t>.) </a:t>
                      </a:r>
                      <a:r>
                        <a:rPr kumimoji="0" lang="th-TH" sz="2400" u="sng" kern="1200" baseline="0" dirty="0"/>
                        <a:t>ตามระเบียบ มท.(ข้อ </a:t>
                      </a:r>
                      <a:r>
                        <a:rPr kumimoji="0" lang="en-US" sz="2400" u="sng" kern="1200" baseline="0" dirty="0"/>
                        <a:t>16 </a:t>
                      </a:r>
                      <a:r>
                        <a:rPr kumimoji="0" lang="th-TH" sz="2400" u="sng" kern="1200" baseline="0" dirty="0"/>
                        <a:t>ว.</a:t>
                      </a:r>
                      <a:r>
                        <a:rPr kumimoji="0" lang="en-US" sz="2400" u="sng" kern="1200" baseline="0" dirty="0"/>
                        <a:t>2</a:t>
                      </a:r>
                      <a:r>
                        <a:rPr kumimoji="0" lang="th-TH" sz="2400" u="sng" kern="1200" baseline="0" dirty="0"/>
                        <a:t>)</a:t>
                      </a:r>
                      <a:endParaRPr kumimoji="0" lang="th-TH" sz="2400" b="1" u="sng" kern="1200" baseline="0" dirty="0">
                        <a:solidFill>
                          <a:srgbClr val="002060"/>
                        </a:solidFill>
                        <a:latin typeface="TH SarabunPSK" pitchFamily="34" charset="-34"/>
                        <a:ea typeface="+mn-ea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2400" dirty="0"/>
                        <a:t>1.</a:t>
                      </a:r>
                      <a:r>
                        <a:rPr lang="th-TH" sz="2400" dirty="0"/>
                        <a:t>ครูเอกชน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2400" dirty="0"/>
                        <a:t>2.</a:t>
                      </a:r>
                      <a:r>
                        <a:rPr lang="th-TH" sz="2400" dirty="0" err="1"/>
                        <a:t>อปท</a:t>
                      </a:r>
                      <a:r>
                        <a:rPr lang="th-TH" sz="2400" dirty="0"/>
                        <a:t>. (เมื่อเกิน</a:t>
                      </a:r>
                      <a:r>
                        <a:rPr lang="th-TH" sz="2400" baseline="0" dirty="0"/>
                        <a:t>หนึ่งแสนบาท/ปี พ.ศ.)</a:t>
                      </a:r>
                      <a:endParaRPr lang="th-TH" sz="24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62217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ชื่อเรื่อง 1"/>
          <p:cNvSpPr>
            <a:spLocks noGrp="1"/>
          </p:cNvSpPr>
          <p:nvPr>
            <p:ph type="title"/>
          </p:nvPr>
        </p:nvSpPr>
        <p:spPr>
          <a:xfrm>
            <a:off x="1524000" y="0"/>
            <a:ext cx="9144000" cy="620712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th-TH" b="1" dirty="0"/>
              <a:t>กรณีสิทธิ</a:t>
            </a:r>
            <a:r>
              <a:rPr lang="th-TH" b="1" dirty="0">
                <a:solidFill>
                  <a:srgbClr val="FF0000"/>
                </a:solidFill>
              </a:rPr>
              <a:t>หลัก</a:t>
            </a:r>
            <a:r>
              <a:rPr lang="th-TH" b="1" dirty="0"/>
              <a:t>ชนกับสิทธิ</a:t>
            </a:r>
            <a:r>
              <a:rPr lang="th-TH" b="1" dirty="0">
                <a:solidFill>
                  <a:srgbClr val="FF0000"/>
                </a:solidFill>
              </a:rPr>
              <a:t>รอง</a:t>
            </a:r>
          </a:p>
        </p:txBody>
      </p:sp>
      <p:graphicFrame>
        <p:nvGraphicFramePr>
          <p:cNvPr id="5" name="ตัวยึดเนื้อหา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10779227"/>
              </p:ext>
            </p:extLst>
          </p:nvPr>
        </p:nvGraphicFramePr>
        <p:xfrm>
          <a:off x="623392" y="764704"/>
          <a:ext cx="10801198" cy="668920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841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2646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841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75689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th-TH" sz="2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สิทธิหลักที่ชน</a:t>
                      </a:r>
                    </a:p>
                    <a:p>
                      <a:pPr marL="0" algn="ctr" defTabSz="914400" rtl="0" eaLnBrk="1" latinLnBrk="0" hangingPunct="1"/>
                      <a:r>
                        <a:rPr lang="th-TH" sz="2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(ผู้ทรงสิทธิ)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th-TH" sz="2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สิทธิรอง</a:t>
                      </a:r>
                    </a:p>
                    <a:p>
                      <a:pPr marL="0" algn="ctr" defTabSz="914400" rtl="0" eaLnBrk="1" latinLnBrk="0" hangingPunct="1"/>
                      <a:r>
                        <a:rPr lang="th-TH" sz="2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(ผู้อาศัยสิทธิ)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th-TH" sz="2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ระเบียบ/แนวปฏิบัติ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ผลลัพธ์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1760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200" dirty="0"/>
                        <a:t>ประกันสังคม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h-TH" sz="22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200" dirty="0"/>
                        <a:t>อปท.</a:t>
                      </a:r>
                      <a:endParaRPr lang="th-TH" sz="22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th-TH" sz="2000" u="none" baseline="0" dirty="0"/>
                        <a:t>ประกันสังคม รักษา รพ.รัฐ เบิกส่วนต่างเฉพาะกรณี </a:t>
                      </a:r>
                      <a:endParaRPr lang="en-US" sz="2000" u="none" baseline="0" dirty="0"/>
                    </a:p>
                    <a:p>
                      <a:pPr algn="l">
                        <a:lnSpc>
                          <a:spcPct val="100000"/>
                        </a:lnSpc>
                        <a:buFontTx/>
                        <a:buChar char="-"/>
                      </a:pPr>
                      <a:r>
                        <a:rPr lang="th-TH" sz="2000" u="none" baseline="0" dirty="0"/>
                        <a:t> เบิกส่วนเกินการคลอดได้ทุกท้อง โดยเบิกส่วนที่เกินจาก </a:t>
                      </a:r>
                      <a:r>
                        <a:rPr lang="en-US" sz="2000" u="none" baseline="0" dirty="0"/>
                        <a:t>13,000 </a:t>
                      </a:r>
                      <a:r>
                        <a:rPr lang="th-TH" sz="2000" u="none" baseline="0" dirty="0"/>
                        <a:t>บาท (เริ่ม </a:t>
                      </a:r>
                      <a:r>
                        <a:rPr lang="en-US" sz="2000" u="none" baseline="0" dirty="0"/>
                        <a:t>20 </a:t>
                      </a:r>
                      <a:r>
                        <a:rPr lang="th-TH" sz="2000" u="none" baseline="0" dirty="0"/>
                        <a:t>ต.ค.</a:t>
                      </a:r>
                      <a:r>
                        <a:rPr lang="en-US" sz="2000" u="none" baseline="0" dirty="0"/>
                        <a:t>58</a:t>
                      </a:r>
                      <a:r>
                        <a:rPr lang="th-TH" sz="2000" u="none" baseline="0" dirty="0"/>
                        <a:t>)</a:t>
                      </a:r>
                      <a:endParaRPr lang="en-US" sz="2000" u="none" baseline="0" dirty="0"/>
                    </a:p>
                    <a:p>
                      <a:pPr algn="l">
                        <a:lnSpc>
                          <a:spcPct val="100000"/>
                        </a:lnSpc>
                        <a:buFontTx/>
                        <a:buChar char="-"/>
                      </a:pPr>
                      <a:r>
                        <a:rPr lang="th-TH" sz="2000" u="none" baseline="0" dirty="0"/>
                        <a:t> ไต ส่วนเกิน </a:t>
                      </a:r>
                      <a:r>
                        <a:rPr lang="en-US" sz="2000" u="none" baseline="0" dirty="0"/>
                        <a:t>1,500</a:t>
                      </a:r>
                    </a:p>
                    <a:p>
                      <a:pPr algn="l">
                        <a:lnSpc>
                          <a:spcPct val="100000"/>
                        </a:lnSpc>
                        <a:buFontTx/>
                        <a:buChar char="-"/>
                      </a:pPr>
                      <a:r>
                        <a:rPr lang="en-US" sz="2000" u="none" baseline="0" dirty="0"/>
                        <a:t> </a:t>
                      </a:r>
                      <a:r>
                        <a:rPr lang="th-TH" sz="2000" u="none" baseline="0" dirty="0"/>
                        <a:t>การ เบิก </a:t>
                      </a:r>
                      <a:r>
                        <a:rPr lang="en-US" sz="2000" u="none" baseline="0" dirty="0"/>
                        <a:t>vascular access </a:t>
                      </a:r>
                      <a:r>
                        <a:rPr lang="th-TH" sz="2000" u="none" baseline="0" dirty="0"/>
                        <a:t>ซ้ำภายใน </a:t>
                      </a:r>
                      <a:r>
                        <a:rPr lang="en-US" sz="2000" u="none" baseline="0" dirty="0"/>
                        <a:t>2</a:t>
                      </a:r>
                      <a:r>
                        <a:rPr lang="th-TH" sz="2000" u="none" baseline="0" dirty="0"/>
                        <a:t> ปี</a:t>
                      </a:r>
                      <a:endParaRPr lang="en-US" sz="2000" u="none" baseline="0" dirty="0"/>
                    </a:p>
                    <a:p>
                      <a:pPr algn="l">
                        <a:lnSpc>
                          <a:spcPct val="100000"/>
                        </a:lnSpc>
                        <a:buFontTx/>
                        <a:buChar char="-"/>
                      </a:pPr>
                      <a:r>
                        <a:rPr lang="en-US" sz="2000" u="none" baseline="0" dirty="0"/>
                        <a:t> </a:t>
                      </a:r>
                      <a:r>
                        <a:rPr lang="th-TH" sz="2000" u="none" baseline="0" dirty="0"/>
                        <a:t>ทำฟัน ใช้ใบเสร็จ ส่วนเกินจาก </a:t>
                      </a:r>
                      <a:r>
                        <a:rPr lang="en-US" sz="2000" u="none" baseline="0" dirty="0"/>
                        <a:t>900</a:t>
                      </a:r>
                      <a:r>
                        <a:rPr lang="th-TH" sz="2000" u="none" baseline="0" dirty="0"/>
                        <a:t> บาท </a:t>
                      </a:r>
                      <a:r>
                        <a:rPr lang="en-US" sz="2000" u="none" baseline="0" dirty="0"/>
                        <a:t>/</a:t>
                      </a:r>
                      <a:r>
                        <a:rPr lang="th-TH" sz="2000" u="none" baseline="0" dirty="0"/>
                        <a:t>ครั้ง ให้เบิกข้าราชการแต่ไม่เกินเพดานของข้าราชการ</a:t>
                      </a:r>
                      <a:endParaRPr lang="en-US" sz="2000" u="none" baseline="0" dirty="0"/>
                    </a:p>
                    <a:p>
                      <a:pPr rtl="0"/>
                      <a:r>
                        <a:rPr kumimoji="0" lang="th-TH" sz="2000" u="none" kern="1200" baseline="0" dirty="0"/>
                        <a:t> ตามระเบียบกรมบัญชีกลาง (ม.10 ว.</a:t>
                      </a:r>
                      <a:r>
                        <a:rPr kumimoji="0" lang="en-US" sz="2000" u="none" kern="1200" baseline="0" dirty="0"/>
                        <a:t>2</a:t>
                      </a:r>
                      <a:r>
                        <a:rPr kumimoji="0" lang="th-TH" sz="2000" u="none" kern="1200" baseline="0" dirty="0"/>
                        <a:t>) </a:t>
                      </a:r>
                    </a:p>
                    <a:p>
                      <a:pPr rtl="0"/>
                      <a:r>
                        <a:rPr kumimoji="0" lang="th-TH" sz="2000" u="none" kern="1200" baseline="0" dirty="0"/>
                        <a:t>คำถาม </a:t>
                      </a:r>
                      <a:r>
                        <a:rPr kumimoji="0" lang="en-US" sz="2000" u="none" kern="1200" baseline="0" dirty="0"/>
                        <a:t>: </a:t>
                      </a:r>
                      <a:r>
                        <a:rPr kumimoji="0" lang="th-TH" sz="2000" u="none" kern="1200" baseline="0" dirty="0"/>
                        <a:t>ถ้าใช้สิทธิตนเองก่อนแล้วจะสามารถเบิกส่วนที่ขาดจากสิทธิข้าราชการได้หรือไม่ โดยมีแนวปฏิบัติ ดังนี้</a:t>
                      </a:r>
                    </a:p>
                    <a:p>
                      <a:pPr rtl="0"/>
                      <a:r>
                        <a:rPr kumimoji="0" lang="th-TH" sz="2000" u="none" kern="1200" baseline="0" dirty="0"/>
                        <a:t> 1. กรณีเข้ารับบริการปกติตรงกับโรงพยาบาลที่เลือกไว้ แต่มีรายการอุปกรณ์ที่มีส่วนเกินเพดานวงเงินกำหนด จะเบิกส่วนต่างได้หรือไม่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u="none" dirty="0">
                          <a:sym typeface="Wingdings" pitchFamily="2" charset="2"/>
                        </a:rPr>
                        <a:t> </a:t>
                      </a:r>
                      <a:r>
                        <a:rPr lang="th-TH" sz="2000" u="none" dirty="0">
                          <a:sym typeface="Wingdings" pitchFamily="2" charset="2"/>
                        </a:rPr>
                        <a:t>ไม่</a:t>
                      </a:r>
                      <a:r>
                        <a:rPr lang="th-TH" sz="2000" u="none" dirty="0"/>
                        <a:t>สามารถเบิกเพิ่มส่วนเกินกับกรมบัญชีกลางได้ เพราะอยู่ใน</a:t>
                      </a:r>
                      <a:r>
                        <a:rPr lang="en-US" sz="2000" u="none" dirty="0"/>
                        <a:t> </a:t>
                      </a:r>
                      <a:br>
                        <a:rPr lang="en-US" sz="2000" u="none" dirty="0"/>
                      </a:br>
                      <a:r>
                        <a:rPr lang="en-US" sz="2000" u="none" dirty="0"/>
                        <a:t>     capitation </a:t>
                      </a:r>
                      <a:r>
                        <a:rPr lang="th-TH" sz="2000" u="none" dirty="0"/>
                        <a:t> หรือ </a:t>
                      </a:r>
                      <a:r>
                        <a:rPr lang="en-US" sz="2000" u="none" dirty="0"/>
                        <a:t>top up </a:t>
                      </a:r>
                      <a:r>
                        <a:rPr lang="th-TH" sz="2000" u="none" dirty="0"/>
                        <a:t>แล้ว </a:t>
                      </a:r>
                      <a:endParaRPr kumimoji="0" lang="en-US" sz="2000" u="none" kern="1200" baseline="0" dirty="0"/>
                    </a:p>
                    <a:p>
                      <a:pPr rtl="0"/>
                      <a:r>
                        <a:rPr kumimoji="0" lang="th-TH" sz="2000" u="none" kern="1200" baseline="0" dirty="0"/>
                        <a:t> </a:t>
                      </a:r>
                      <a:r>
                        <a:rPr kumimoji="0" lang="en-US" sz="2000" u="none" kern="1200" baseline="0" dirty="0"/>
                        <a:t>2</a:t>
                      </a:r>
                      <a:r>
                        <a:rPr kumimoji="0" lang="th-TH" sz="2000" u="none" kern="1200" baseline="0" dirty="0"/>
                        <a:t>. กรณีเข้ารับบริการปกติไม่ตรงกับโรงพยาบาลที่เลือกไว้ –เบิกกรมบัญชีกลางได้หรือไม่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u="none" dirty="0">
                          <a:sym typeface="Wingdings" pitchFamily="2" charset="2"/>
                        </a:rPr>
                        <a:t> </a:t>
                      </a:r>
                      <a:r>
                        <a:rPr lang="th-TH" sz="2000" u="none" dirty="0">
                          <a:sym typeface="Wingdings" pitchFamily="2" charset="2"/>
                        </a:rPr>
                        <a:t>ไม่สามารถเบิกกรมบัญชีกลางได้ เพราะไม่ปฏิบัติตามระเบียบ</a:t>
                      </a:r>
                      <a:br>
                        <a:rPr lang="th-TH" sz="2000" u="none" dirty="0">
                          <a:sym typeface="Wingdings" pitchFamily="2" charset="2"/>
                        </a:rPr>
                      </a:br>
                      <a:r>
                        <a:rPr lang="th-TH" sz="2000" u="none" dirty="0">
                          <a:sym typeface="Wingdings" pitchFamily="2" charset="2"/>
                        </a:rPr>
                        <a:t>     ของการเข้ารับการรักษา</a:t>
                      </a:r>
                      <a:endParaRPr lang="th-TH" sz="200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/>
                        <a:t>1.</a:t>
                      </a:r>
                      <a:r>
                        <a:rPr lang="th-TH" sz="2200" dirty="0"/>
                        <a:t>ประกันสังคม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/>
                        <a:t>2.</a:t>
                      </a:r>
                      <a:r>
                        <a:rPr lang="th-TH" sz="2200" dirty="0" err="1"/>
                        <a:t>อปท</a:t>
                      </a:r>
                      <a:r>
                        <a:rPr lang="th-TH" sz="2200" dirty="0"/>
                        <a:t>.(เบิกส่วนต่างเฉพาะกรณี)</a:t>
                      </a:r>
                      <a:endParaRPr lang="th-TH" sz="22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720914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ชื่อเรื่อง 1"/>
          <p:cNvSpPr>
            <a:spLocks noGrp="1"/>
          </p:cNvSpPr>
          <p:nvPr>
            <p:ph type="title"/>
          </p:nvPr>
        </p:nvSpPr>
        <p:spPr>
          <a:xfrm>
            <a:off x="1524000" y="0"/>
            <a:ext cx="9144000" cy="620712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th-TH" b="1" dirty="0"/>
              <a:t>กรณีสิทธิ</a:t>
            </a:r>
            <a:r>
              <a:rPr lang="th-TH" b="1" dirty="0">
                <a:solidFill>
                  <a:srgbClr val="FF0000"/>
                </a:solidFill>
              </a:rPr>
              <a:t>หลัก</a:t>
            </a:r>
            <a:r>
              <a:rPr lang="th-TH" b="1" dirty="0"/>
              <a:t>ชนกับสิทธิ</a:t>
            </a:r>
            <a:r>
              <a:rPr lang="th-TH" b="1" dirty="0">
                <a:solidFill>
                  <a:srgbClr val="FF0000"/>
                </a:solidFill>
              </a:rPr>
              <a:t>รอง</a:t>
            </a:r>
          </a:p>
        </p:txBody>
      </p:sp>
      <p:graphicFrame>
        <p:nvGraphicFramePr>
          <p:cNvPr id="5" name="ตัวยึดเนื้อหา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50847588"/>
              </p:ext>
            </p:extLst>
          </p:nvPr>
        </p:nvGraphicFramePr>
        <p:xfrm>
          <a:off x="263351" y="836712"/>
          <a:ext cx="11377264" cy="2255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350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350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216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855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1365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th-TH" sz="3200" kern="120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สิทธิหลักที่ชน</a:t>
                      </a:r>
                    </a:p>
                    <a:p>
                      <a:pPr marL="0" algn="ctr" defTabSz="914400" rtl="0" eaLnBrk="1" latinLnBrk="0" hangingPunct="1"/>
                      <a:r>
                        <a:rPr lang="th-TH" sz="3200" kern="120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(ผู้ทรงสิทธิ)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th-TH" sz="3200" kern="120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สิทธิรอง</a:t>
                      </a:r>
                    </a:p>
                    <a:p>
                      <a:pPr marL="0" algn="ctr" defTabSz="914400" rtl="0" eaLnBrk="1" latinLnBrk="0" hangingPunct="1"/>
                      <a:r>
                        <a:rPr lang="th-TH" sz="3200" kern="120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(ผู้อาศัยสิทธิ)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th-TH" sz="3200" kern="120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ระเบียบ/แนวปฏิบัติ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3200" kern="120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ผลลัพธ์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899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th-TH" sz="2400" dirty="0" err="1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อปท</a:t>
                      </a:r>
                      <a:r>
                        <a:rPr lang="th-TH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.</a:t>
                      </a:r>
                      <a:endParaRPr lang="th-TH" sz="24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กทม.</a:t>
                      </a:r>
                      <a:endParaRPr lang="th-TH" sz="24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400" u="none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ขอทำเบิกจ่ายตรงได้จากสิทธิหลักตนเอง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400" u="none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กทม.</a:t>
                      </a:r>
                      <a:r>
                        <a:rPr lang="th-TH" sz="2400" u="none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ใช้ </a:t>
                      </a:r>
                      <a:r>
                        <a:rPr lang="th-TH" sz="2400" u="none" dirty="0" err="1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พรฎ</a:t>
                      </a:r>
                      <a:r>
                        <a:rPr lang="th-TH" sz="2400" u="none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.เงินสวัสดิการเกี่ยวกับการ</a:t>
                      </a:r>
                      <a:r>
                        <a:rPr lang="th-TH" sz="2400" u="sng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รักษาพยาบาล พ.ศ. 2553 เดียวกับกรมบัญชีกลาง ม.</a:t>
                      </a:r>
                      <a:r>
                        <a:rPr lang="en-US" sz="2400" u="sng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10</a:t>
                      </a:r>
                      <a:r>
                        <a:rPr lang="th-TH" sz="2400" u="sng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ว.</a:t>
                      </a:r>
                      <a:r>
                        <a:rPr lang="en-US" sz="2400" u="sng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</a:t>
                      </a:r>
                      <a:endParaRPr lang="th-TH" sz="2400" b="1" u="sng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400" dirty="0" err="1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อปท</a:t>
                      </a:r>
                      <a:r>
                        <a:rPr lang="th-TH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.(ตนเอง)</a:t>
                      </a:r>
                      <a:endParaRPr lang="th-TH" sz="2400" b="1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54025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ctrTitle"/>
          </p:nvPr>
        </p:nvSpPr>
        <p:spPr>
          <a:xfrm>
            <a:off x="1952596" y="1700809"/>
            <a:ext cx="8458200" cy="1682157"/>
          </a:xfrm>
        </p:spPr>
        <p:txBody>
          <a:bodyPr/>
          <a:lstStyle/>
          <a:p>
            <a:pPr algn="ctr" eaLnBrk="1" hangingPunct="1"/>
            <a:r>
              <a:rPr lang="th-TH" sz="4800" b="1" dirty="0">
                <a:latin typeface="TH SarabunPSK" pitchFamily="34" charset="-34"/>
                <a:cs typeface="TH SarabunPSK" pitchFamily="34" charset="-34"/>
              </a:rPr>
              <a:t>แนวทางการจัดลำดับสิทธิ</a:t>
            </a:r>
            <a:br>
              <a:rPr lang="th-TH" sz="4800" b="1" dirty="0">
                <a:latin typeface="TH SarabunPSK" pitchFamily="34" charset="-34"/>
                <a:cs typeface="TH SarabunPSK" pitchFamily="34" charset="-34"/>
              </a:rPr>
            </a:br>
            <a:r>
              <a:rPr lang="th-TH" sz="4800" b="1" dirty="0"/>
              <a:t>กรณีสิทธิ</a:t>
            </a:r>
            <a:r>
              <a:rPr lang="th-TH" sz="4800" b="1" dirty="0">
                <a:solidFill>
                  <a:srgbClr val="FF0000"/>
                </a:solidFill>
              </a:rPr>
              <a:t>รอง</a:t>
            </a:r>
            <a:r>
              <a:rPr lang="th-TH" sz="4800" b="1" dirty="0"/>
              <a:t>ชนกับสิทธิ</a:t>
            </a:r>
            <a:r>
              <a:rPr lang="th-TH" sz="4800" b="1" dirty="0">
                <a:solidFill>
                  <a:srgbClr val="FF0000"/>
                </a:solidFill>
              </a:rPr>
              <a:t>รอง</a:t>
            </a:r>
            <a:endParaRPr lang="en-US" sz="48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6627" name="Subtitle 2"/>
          <p:cNvSpPr>
            <a:spLocks noGrp="1"/>
          </p:cNvSpPr>
          <p:nvPr>
            <p:ph type="subTitle" idx="1"/>
          </p:nvPr>
        </p:nvSpPr>
        <p:spPr>
          <a:xfrm>
            <a:off x="5519738" y="5654676"/>
            <a:ext cx="4953000" cy="917575"/>
          </a:xfrm>
        </p:spPr>
        <p:txBody>
          <a:bodyPr/>
          <a:lstStyle/>
          <a:p>
            <a:pPr marL="63500" algn="r" eaLnBrk="1" hangingPunct="1"/>
            <a:r>
              <a:rPr lang="th-TH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สำนักงานหลักประกันสุขภาพแห่งชาติ เขต </a:t>
            </a:r>
            <a:r>
              <a:rPr lang="en-US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11 </a:t>
            </a:r>
            <a:r>
              <a:rPr lang="th-TH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สุราษฎร์ธานี</a:t>
            </a:r>
          </a:p>
        </p:txBody>
      </p:sp>
      <p:sp>
        <p:nvSpPr>
          <p:cNvPr id="4" name="วงรี 4"/>
          <p:cNvSpPr/>
          <p:nvPr/>
        </p:nvSpPr>
        <p:spPr>
          <a:xfrm>
            <a:off x="5375275" y="428604"/>
            <a:ext cx="1081088" cy="1150938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dirty="0"/>
              <a:t>3</a:t>
            </a:r>
            <a:endParaRPr lang="th-TH" sz="4800" dirty="0"/>
          </a:p>
        </p:txBody>
      </p:sp>
    </p:spTree>
    <p:extLst>
      <p:ext uri="{BB962C8B-B14F-4D97-AF65-F5344CB8AC3E}">
        <p14:creationId xmlns:p14="http://schemas.microsoft.com/office/powerpoint/2010/main" val="31617032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ชื่อเรื่อง 1"/>
          <p:cNvSpPr>
            <a:spLocks noGrp="1"/>
          </p:cNvSpPr>
          <p:nvPr>
            <p:ph type="title"/>
          </p:nvPr>
        </p:nvSpPr>
        <p:spPr>
          <a:xfrm>
            <a:off x="1524000" y="0"/>
            <a:ext cx="9144000" cy="620712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th-TH" b="1" dirty="0"/>
              <a:t>กรณีสิทธิ</a:t>
            </a:r>
            <a:r>
              <a:rPr lang="th-TH" b="1" dirty="0">
                <a:solidFill>
                  <a:srgbClr val="FF0000"/>
                </a:solidFill>
              </a:rPr>
              <a:t>รอง</a:t>
            </a:r>
            <a:r>
              <a:rPr lang="th-TH" b="1" dirty="0"/>
              <a:t>ชนกับสิทธิ</a:t>
            </a:r>
            <a:r>
              <a:rPr lang="th-TH" b="1" dirty="0">
                <a:solidFill>
                  <a:srgbClr val="FF0000"/>
                </a:solidFill>
              </a:rPr>
              <a:t>รอง</a:t>
            </a:r>
          </a:p>
        </p:txBody>
      </p:sp>
      <p:graphicFrame>
        <p:nvGraphicFramePr>
          <p:cNvPr id="5" name="ตัวยึดเนื้อหา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67453362"/>
              </p:ext>
            </p:extLst>
          </p:nvPr>
        </p:nvGraphicFramePr>
        <p:xfrm>
          <a:off x="407368" y="836712"/>
          <a:ext cx="11089232" cy="311719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568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991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080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251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13650">
                <a:tc>
                  <a:txBody>
                    <a:bodyPr/>
                    <a:lstStyle/>
                    <a:p>
                      <a:pPr algn="ctr"/>
                      <a:r>
                        <a:rPr lang="th-TH" sz="3200" kern="120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สิทธิรอง</a:t>
                      </a:r>
                    </a:p>
                    <a:p>
                      <a:pPr algn="ctr"/>
                      <a:r>
                        <a:rPr lang="th-TH" sz="3200" kern="120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(ผู้อาศัยสิทธิ)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kern="120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สิทธิรองที่ชน</a:t>
                      </a:r>
                    </a:p>
                    <a:p>
                      <a:pPr algn="ctr"/>
                      <a:r>
                        <a:rPr lang="th-TH" sz="3200" kern="120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(ผู้อาศัยสิทธิ)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kern="120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ระเบียบ/แนวปฏิบัติ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3200" kern="120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ผลลัพธ์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5039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ข้าราชการ หรือ</a:t>
                      </a:r>
                    </a:p>
                    <a:p>
                      <a:pPr algn="l"/>
                      <a:r>
                        <a:rPr lang="th-TH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ข้าราชการบำนาญ</a:t>
                      </a:r>
                    </a:p>
                    <a:p>
                      <a:pPr algn="l"/>
                      <a:endParaRPr lang="th-TH" sz="24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th-TH" sz="2400" dirty="0" err="1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อทป</a:t>
                      </a:r>
                      <a:r>
                        <a:rPr lang="th-TH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th-TH" sz="2400" dirty="0" err="1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อปท</a:t>
                      </a:r>
                      <a:r>
                        <a:rPr lang="th-TH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.บำนาญ</a:t>
                      </a:r>
                      <a:endParaRPr lang="th-TH" sz="24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th-TH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ข้อสังเกต </a:t>
                      </a:r>
                      <a:r>
                        <a:rPr lang="en-US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: </a:t>
                      </a:r>
                      <a:r>
                        <a:rPr lang="th-TH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ในพระราชกฤษฎีกา ฯ พ.ศ.</a:t>
                      </a:r>
                      <a:r>
                        <a:rPr lang="en-US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2556 </a:t>
                      </a:r>
                      <a:r>
                        <a:rPr lang="th-TH" sz="2400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ของ </a:t>
                      </a:r>
                      <a:r>
                        <a:rPr lang="th-TH" sz="2400" baseline="0" dirty="0" err="1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อปท</a:t>
                      </a:r>
                      <a:r>
                        <a:rPr lang="th-TH" sz="2400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.</a:t>
                      </a:r>
                      <a:r>
                        <a:rPr lang="th-TH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มาตรา </a:t>
                      </a:r>
                      <a:r>
                        <a:rPr lang="en-US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 </a:t>
                      </a:r>
                      <a:r>
                        <a:rPr lang="th-TH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(</a:t>
                      </a:r>
                      <a:r>
                        <a:rPr lang="en-US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</a:t>
                      </a:r>
                      <a:r>
                        <a:rPr lang="th-TH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)</a:t>
                      </a:r>
                      <a:r>
                        <a:rPr lang="th-TH" sz="2400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มีความหมายว่า ถ้าบุคคลในครอบครัว </a:t>
                      </a:r>
                      <a:r>
                        <a:rPr lang="th-TH" sz="2400" baseline="0" dirty="0" err="1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อปท</a:t>
                      </a:r>
                      <a:r>
                        <a:rPr lang="th-TH" sz="2400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.ที่</a:t>
                      </a:r>
                      <a:r>
                        <a:rPr lang="th-TH" sz="2400" u="sng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มีสิทธิอื่นไม่ว่าสิทธิหลัก หรือสิทธิรอง ให้ไปใช้สิทธิอื่นก่อน</a:t>
                      </a:r>
                    </a:p>
                    <a:p>
                      <a:pPr algn="l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th-TH" sz="2400" u="none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(ระเบียบมหาดไทย พ.ศ.</a:t>
                      </a:r>
                      <a:r>
                        <a:rPr lang="en-US" sz="2400" u="none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2557</a:t>
                      </a:r>
                      <a:r>
                        <a:rPr lang="th-TH" sz="2400" u="none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เขียนว่ามีสิทธิตามระเบียบ </a:t>
                      </a:r>
                      <a:r>
                        <a:rPr lang="th-TH" sz="2400" u="none" baseline="0" dirty="0" err="1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อปท</a:t>
                      </a:r>
                      <a:r>
                        <a:rPr lang="th-TH" sz="2400" u="none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. แต่ถือว่าเล็กกว่า </a:t>
                      </a:r>
                      <a:r>
                        <a:rPr lang="th-TH" sz="2400" u="none" baseline="0" dirty="0" err="1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พรฎ</a:t>
                      </a:r>
                      <a:r>
                        <a:rPr lang="th-TH" sz="2400" u="none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.)</a:t>
                      </a:r>
                      <a:endParaRPr lang="th-TH" sz="2400" b="1" u="none" dirty="0">
                        <a:solidFill>
                          <a:srgbClr val="FF0000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ข้าราชการ หรือข้าราชการบำนาญ</a:t>
                      </a:r>
                      <a:endParaRPr lang="th-TH" sz="2400" b="1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12425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ชื่อเรื่อง 1"/>
          <p:cNvSpPr>
            <a:spLocks noGrp="1"/>
          </p:cNvSpPr>
          <p:nvPr>
            <p:ph type="title"/>
          </p:nvPr>
        </p:nvSpPr>
        <p:spPr>
          <a:xfrm>
            <a:off x="1524000" y="0"/>
            <a:ext cx="9144000" cy="620712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th-TH" b="1" dirty="0"/>
              <a:t>กรณีสิทธิ</a:t>
            </a:r>
            <a:r>
              <a:rPr lang="th-TH" b="1" dirty="0">
                <a:solidFill>
                  <a:srgbClr val="FF0000"/>
                </a:solidFill>
              </a:rPr>
              <a:t>รอง</a:t>
            </a:r>
            <a:r>
              <a:rPr lang="th-TH" b="1" dirty="0"/>
              <a:t>ชนกับสิทธิ</a:t>
            </a:r>
            <a:r>
              <a:rPr lang="th-TH" b="1" dirty="0">
                <a:solidFill>
                  <a:srgbClr val="FF0000"/>
                </a:solidFill>
              </a:rPr>
              <a:t>รอง</a:t>
            </a:r>
          </a:p>
        </p:txBody>
      </p:sp>
      <p:graphicFrame>
        <p:nvGraphicFramePr>
          <p:cNvPr id="5" name="ตัวยึดเนื้อหา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09723280"/>
              </p:ext>
            </p:extLst>
          </p:nvPr>
        </p:nvGraphicFramePr>
        <p:xfrm>
          <a:off x="551384" y="836712"/>
          <a:ext cx="11161241" cy="4267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702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902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705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302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th-TH" sz="3600" kern="120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สิทธิรอง</a:t>
                      </a:r>
                    </a:p>
                    <a:p>
                      <a:pPr marL="0" algn="ctr" defTabSz="914400" rtl="0" eaLnBrk="1" latinLnBrk="0" hangingPunct="1"/>
                      <a:r>
                        <a:rPr lang="th-TH" sz="3600" kern="120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(ผู้อาศัยสิทธิ)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th-TH" sz="3600" kern="120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สิทธิรองที่ชน</a:t>
                      </a:r>
                    </a:p>
                    <a:p>
                      <a:pPr marL="0" algn="ctr" defTabSz="914400" rtl="0" eaLnBrk="1" latinLnBrk="0" hangingPunct="1"/>
                      <a:r>
                        <a:rPr lang="th-TH" sz="3600" kern="120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(ผู้อาศัยสิทธิ)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th-TH" sz="3600" kern="120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ระเบียบ/แนวปฏิบัติ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3600" kern="120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ผลลัพธ์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410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800" dirty="0" err="1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อปท</a:t>
                      </a:r>
                      <a:r>
                        <a:rPr lang="th-TH" sz="28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. หรือ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800" dirty="0" err="1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อทป</a:t>
                      </a:r>
                      <a:r>
                        <a:rPr lang="th-TH" sz="28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.บำนาญ</a:t>
                      </a:r>
                      <a:endParaRPr lang="th-TH" sz="28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th-TH" sz="28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กทม.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th-TH" sz="28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กทม.บำนาญ</a:t>
                      </a:r>
                      <a:endParaRPr lang="th-TH" sz="28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th-TH" sz="2800" u="none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กทม.</a:t>
                      </a:r>
                      <a:r>
                        <a:rPr lang="th-TH" sz="2800" u="none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ให้สวัสดิการเหมือนกรมบัญชีกลาง</a:t>
                      </a:r>
                    </a:p>
                    <a:p>
                      <a:pPr algn="l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th-TH" sz="28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ข้อสังเกต </a:t>
                      </a:r>
                      <a:r>
                        <a:rPr lang="en-US" sz="28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: </a:t>
                      </a:r>
                      <a:r>
                        <a:rPr lang="th-TH" sz="28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ในพระราชกฤษฎีกา ฯ พ.ศ.</a:t>
                      </a:r>
                      <a:r>
                        <a:rPr lang="en-US" sz="28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2556 </a:t>
                      </a:r>
                      <a:r>
                        <a:rPr lang="th-TH" sz="2800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ของ </a:t>
                      </a:r>
                      <a:r>
                        <a:rPr lang="th-TH" sz="2800" baseline="0" dirty="0" err="1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อปท</a:t>
                      </a:r>
                      <a:r>
                        <a:rPr lang="th-TH" sz="2800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.</a:t>
                      </a:r>
                      <a:r>
                        <a:rPr lang="th-TH" sz="28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มาตรา </a:t>
                      </a:r>
                      <a:r>
                        <a:rPr lang="en-US" sz="28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 </a:t>
                      </a:r>
                      <a:r>
                        <a:rPr lang="th-TH" sz="28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(</a:t>
                      </a:r>
                      <a:r>
                        <a:rPr lang="en-US" sz="28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</a:t>
                      </a:r>
                      <a:r>
                        <a:rPr lang="th-TH" sz="28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)</a:t>
                      </a:r>
                      <a:r>
                        <a:rPr lang="th-TH" sz="2800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มีความหมายว่า ถ้าบุคคลในครอบครัว </a:t>
                      </a:r>
                      <a:r>
                        <a:rPr lang="th-TH" sz="2800" baseline="0" dirty="0" err="1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อปท</a:t>
                      </a:r>
                      <a:r>
                        <a:rPr lang="th-TH" sz="2800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.ที่</a:t>
                      </a:r>
                      <a:r>
                        <a:rPr lang="th-TH" sz="2800" u="sng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มีสิทธิอื่นไม่ว่าสิทธิหลัก หรือสิทธิรอง ให้ไปใช้สิทธิอื่นก่อน</a:t>
                      </a:r>
                    </a:p>
                    <a:p>
                      <a:pPr algn="l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th-TH" sz="2800" u="none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(ระเบียบมหาดไทย พ.ศ.</a:t>
                      </a:r>
                      <a:r>
                        <a:rPr lang="en-US" sz="2800" u="none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2557</a:t>
                      </a:r>
                      <a:r>
                        <a:rPr lang="th-TH" sz="2800" u="none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เขียนว่ามีสิทธิตามระเบียบ </a:t>
                      </a:r>
                      <a:r>
                        <a:rPr lang="th-TH" sz="2800" u="none" baseline="0" dirty="0" err="1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อปท</a:t>
                      </a:r>
                      <a:r>
                        <a:rPr lang="th-TH" sz="2800" u="none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. แต่ถือว่าเล็กกว่า </a:t>
                      </a:r>
                      <a:r>
                        <a:rPr lang="th-TH" sz="2800" u="none" baseline="0" dirty="0" err="1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พรฎ</a:t>
                      </a:r>
                      <a:r>
                        <a:rPr lang="th-TH" sz="2800" u="none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.)</a:t>
                      </a:r>
                      <a:endParaRPr lang="th-TH" sz="2800" b="1" u="none" dirty="0">
                        <a:solidFill>
                          <a:srgbClr val="FF0000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8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กทม. หรือ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8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กทม.บำนาญ</a:t>
                      </a:r>
                      <a:endParaRPr lang="th-TH" sz="2800" b="1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62697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ชื่อเรื่อง 1"/>
          <p:cNvSpPr>
            <a:spLocks noGrp="1"/>
          </p:cNvSpPr>
          <p:nvPr>
            <p:ph type="title"/>
          </p:nvPr>
        </p:nvSpPr>
        <p:spPr>
          <a:xfrm>
            <a:off x="1524000" y="0"/>
            <a:ext cx="9144000" cy="620712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th-TH" b="1" dirty="0"/>
              <a:t>กรณีสิทธิ</a:t>
            </a:r>
            <a:r>
              <a:rPr lang="th-TH" b="1" dirty="0">
                <a:solidFill>
                  <a:srgbClr val="FF0000"/>
                </a:solidFill>
              </a:rPr>
              <a:t>รอง</a:t>
            </a:r>
            <a:r>
              <a:rPr lang="th-TH" b="1" dirty="0"/>
              <a:t>ชนกับสิทธิ</a:t>
            </a:r>
            <a:r>
              <a:rPr lang="th-TH" b="1" dirty="0">
                <a:solidFill>
                  <a:srgbClr val="FF0000"/>
                </a:solidFill>
              </a:rPr>
              <a:t>รอง</a:t>
            </a:r>
          </a:p>
        </p:txBody>
      </p:sp>
      <p:graphicFrame>
        <p:nvGraphicFramePr>
          <p:cNvPr id="5" name="ตัวยึดเนื้อหา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49381333"/>
              </p:ext>
            </p:extLst>
          </p:nvPr>
        </p:nvGraphicFramePr>
        <p:xfrm>
          <a:off x="551384" y="836712"/>
          <a:ext cx="11089232" cy="5913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56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991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657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674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th-TH" sz="3200" kern="120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สิทธิรอง</a:t>
                      </a:r>
                    </a:p>
                    <a:p>
                      <a:pPr marL="0" algn="ctr" defTabSz="914400" rtl="0" eaLnBrk="1" latinLnBrk="0" hangingPunct="1"/>
                      <a:r>
                        <a:rPr lang="th-TH" sz="3200" kern="120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(ผู้อาศัยสิทธิ)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th-TH" sz="3200" kern="120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สิทธิรองที่ชน</a:t>
                      </a:r>
                    </a:p>
                    <a:p>
                      <a:pPr marL="0" algn="ctr" defTabSz="914400" rtl="0" eaLnBrk="1" latinLnBrk="0" hangingPunct="1"/>
                      <a:r>
                        <a:rPr lang="th-TH" sz="3200" kern="120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(ผู้อาศัยสิทธิ)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th-TH" sz="3200" kern="120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ระเบียบ/แนวปฏิบัติ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3200" kern="120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ผลลัพธ์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410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400" dirty="0" err="1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อปท</a:t>
                      </a:r>
                      <a:r>
                        <a:rPr lang="th-TH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. หรือ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400" dirty="0" err="1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อทป</a:t>
                      </a:r>
                      <a:r>
                        <a:rPr lang="th-TH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.บำนาญ</a:t>
                      </a:r>
                      <a:endParaRPr lang="th-TH" sz="24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th-TH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พัทยา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th-TH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พัทยาบำนาญ</a:t>
                      </a:r>
                      <a:endParaRPr lang="th-TH" sz="24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th-TH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ข้อสังเกต </a:t>
                      </a:r>
                      <a:r>
                        <a:rPr lang="en-US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: </a:t>
                      </a:r>
                      <a:r>
                        <a:rPr lang="th-TH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ในพระราชกฤษฎีกา ฯ พ.ศ.</a:t>
                      </a:r>
                      <a:r>
                        <a:rPr lang="en-US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2556 </a:t>
                      </a:r>
                      <a:r>
                        <a:rPr lang="th-TH" sz="2400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ของ </a:t>
                      </a:r>
                      <a:r>
                        <a:rPr lang="th-TH" sz="2400" baseline="0" dirty="0" err="1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อปท</a:t>
                      </a:r>
                      <a:r>
                        <a:rPr lang="th-TH" sz="2400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.</a:t>
                      </a:r>
                      <a:r>
                        <a:rPr lang="th-TH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มาตรา </a:t>
                      </a:r>
                      <a:r>
                        <a:rPr lang="en-US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 </a:t>
                      </a:r>
                      <a:r>
                        <a:rPr lang="th-TH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(</a:t>
                      </a:r>
                      <a:r>
                        <a:rPr lang="en-US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</a:t>
                      </a:r>
                      <a:r>
                        <a:rPr lang="th-TH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)</a:t>
                      </a:r>
                      <a:r>
                        <a:rPr lang="th-TH" sz="2400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มีความหมายว่า ถ้าบุคคลในครอบครัว </a:t>
                      </a:r>
                      <a:r>
                        <a:rPr lang="th-TH" sz="2400" baseline="0" dirty="0" err="1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อปท</a:t>
                      </a:r>
                      <a:r>
                        <a:rPr lang="th-TH" sz="2400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.ที่</a:t>
                      </a:r>
                      <a:r>
                        <a:rPr lang="th-TH" sz="2400" u="sng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มีสิทธิอื่นไม่ว่าสิทธิหลัก หรือสิทธิรอง ให้ไปใช้สิทธิอื่นก่อน</a:t>
                      </a:r>
                    </a:p>
                    <a:p>
                      <a:pPr algn="l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th-TH" sz="2400" u="none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(ระเบียบมหาดไทย พ.ศ.</a:t>
                      </a:r>
                      <a:r>
                        <a:rPr lang="en-US" sz="2400" u="none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2557</a:t>
                      </a:r>
                      <a:r>
                        <a:rPr lang="th-TH" sz="2400" u="none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เขียนว่ามีสิทธิตามระเบียบ </a:t>
                      </a:r>
                      <a:r>
                        <a:rPr lang="th-TH" sz="2400" u="none" baseline="0" dirty="0" err="1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อปท</a:t>
                      </a:r>
                      <a:r>
                        <a:rPr lang="th-TH" sz="2400" u="none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. แต่ถือว่าเล็กกว่า </a:t>
                      </a:r>
                      <a:r>
                        <a:rPr lang="th-TH" sz="2400" u="none" baseline="0" dirty="0" err="1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พรฎ</a:t>
                      </a:r>
                      <a:r>
                        <a:rPr lang="th-TH" sz="2400" u="none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.)</a:t>
                      </a:r>
                      <a:endParaRPr lang="th-TH" sz="2400" u="none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th-TH" sz="2400" u="none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ข้อบัญญัติเมืองพัทยา </a:t>
                      </a:r>
                    </a:p>
                    <a:p>
                      <a:pPr algn="l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th-TH" sz="2400" u="none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เรื่อง เงินสวัสดิการเกี่ยวกับการรักษาพยาบาลของพนักงานงานเมืองพัทยา พ.ศ.2549 ข้อ </a:t>
                      </a:r>
                      <a:r>
                        <a:rPr lang="en-US" sz="2400" u="none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11</a:t>
                      </a:r>
                      <a:r>
                        <a:rPr lang="th-TH" sz="2400" u="none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</a:t>
                      </a:r>
                      <a:r>
                        <a:rPr lang="th-TH" sz="2400" u="sng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"ผู้มีสิทธิหรือบุคคลในครอบครัว มีสิทธิเบิกจากที่อื่นแล้ว ให้ไปใช้สิทธิอื่นก่อน ให้เบิกได้เฉพาะส่วนเกินที่สิทธิอื่นไม่คุ้มครอง”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400" u="none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ทั้งนี้ จะขึ้นสิทธิที่ใช้เบิกเป็นของ </a:t>
                      </a:r>
                      <a:r>
                        <a:rPr lang="th-TH" sz="2400" u="none" baseline="0" dirty="0" err="1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อปท</a:t>
                      </a:r>
                      <a:r>
                        <a:rPr lang="th-TH" sz="2400" u="none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. เพื่อให้ </a:t>
                      </a:r>
                      <a:r>
                        <a:rPr lang="th-TH" sz="2400" u="none" baseline="0" dirty="0" err="1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ปชช</a:t>
                      </a:r>
                      <a:r>
                        <a:rPr lang="th-TH" sz="2400" u="none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. สามารถทำเบิกจ่ายตรงได้</a:t>
                      </a:r>
                      <a:endParaRPr lang="th-TH" sz="2400" u="none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buFontTx/>
                        <a:buNone/>
                      </a:pPr>
                      <a:endParaRPr lang="th-TH" sz="2400" b="1" u="none" dirty="0">
                        <a:solidFill>
                          <a:srgbClr val="0070C0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400" dirty="0" err="1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อปท</a:t>
                      </a:r>
                      <a:r>
                        <a:rPr lang="th-TH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. หรือ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400" dirty="0" err="1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อปท</a:t>
                      </a:r>
                      <a:r>
                        <a:rPr lang="th-TH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.บำนาญ</a:t>
                      </a:r>
                      <a:endParaRPr lang="th-TH" sz="2400" b="1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8439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ชื่อเรื่อง 1"/>
          <p:cNvSpPr>
            <a:spLocks noGrp="1"/>
          </p:cNvSpPr>
          <p:nvPr>
            <p:ph type="title"/>
          </p:nvPr>
        </p:nvSpPr>
        <p:spPr>
          <a:xfrm>
            <a:off x="1524000" y="0"/>
            <a:ext cx="9144000" cy="620712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th-TH" b="1" dirty="0"/>
              <a:t>กรณีสิทธิ</a:t>
            </a:r>
            <a:r>
              <a:rPr lang="th-TH" b="1" dirty="0">
                <a:solidFill>
                  <a:srgbClr val="FF0000"/>
                </a:solidFill>
              </a:rPr>
              <a:t>รอง</a:t>
            </a:r>
            <a:r>
              <a:rPr lang="th-TH" b="1" dirty="0"/>
              <a:t>ชนกับสิทธิ</a:t>
            </a:r>
            <a:r>
              <a:rPr lang="th-TH" b="1" dirty="0">
                <a:solidFill>
                  <a:srgbClr val="FF0000"/>
                </a:solidFill>
              </a:rPr>
              <a:t>รอง</a:t>
            </a:r>
          </a:p>
        </p:txBody>
      </p:sp>
      <p:graphicFrame>
        <p:nvGraphicFramePr>
          <p:cNvPr id="5" name="ตัวยึดเนื้อหา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47214406"/>
              </p:ext>
            </p:extLst>
          </p:nvPr>
        </p:nvGraphicFramePr>
        <p:xfrm>
          <a:off x="479376" y="692696"/>
          <a:ext cx="11017224" cy="4815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0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565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882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th-TH" sz="3200" kern="120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สิทธิรอง</a:t>
                      </a:r>
                    </a:p>
                    <a:p>
                      <a:pPr marL="0" algn="ctr" defTabSz="914400" rtl="0" eaLnBrk="1" latinLnBrk="0" hangingPunct="1"/>
                      <a:r>
                        <a:rPr lang="th-TH" sz="3200" kern="120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(ผู้อาศัยสิทธิ)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th-TH" sz="3200" kern="120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สิทธิรองที่ชน</a:t>
                      </a:r>
                    </a:p>
                    <a:p>
                      <a:pPr marL="0" algn="ctr" defTabSz="914400" rtl="0" eaLnBrk="1" latinLnBrk="0" hangingPunct="1"/>
                      <a:r>
                        <a:rPr lang="th-TH" sz="3200" kern="120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(ผู้อาศัยสิทธิ)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th-TH" sz="3200" kern="120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ระเบียบ/แนวปฏิบัติ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3200" kern="120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ผลลัพธ์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410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400" dirty="0" err="1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อปท</a:t>
                      </a:r>
                      <a:r>
                        <a:rPr lang="th-TH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. หรือ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400" dirty="0" err="1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อทป</a:t>
                      </a:r>
                      <a:r>
                        <a:rPr lang="th-TH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.บำนาญ</a:t>
                      </a:r>
                      <a:endParaRPr lang="th-TH" sz="24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หน่วยงานรัฐ</a:t>
                      </a:r>
                      <a:endParaRPr lang="th-TH" sz="24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th-TH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ข้อสังเกต </a:t>
                      </a:r>
                      <a:r>
                        <a:rPr lang="en-US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: </a:t>
                      </a:r>
                      <a:r>
                        <a:rPr lang="th-TH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ในพระราชกฤษฎีกา ฯ พ.ศ.</a:t>
                      </a:r>
                      <a:r>
                        <a:rPr lang="en-US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2556 </a:t>
                      </a:r>
                      <a:r>
                        <a:rPr lang="th-TH" sz="2400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ของ </a:t>
                      </a:r>
                      <a:r>
                        <a:rPr lang="th-TH" sz="2400" baseline="0" dirty="0" err="1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อปท</a:t>
                      </a:r>
                      <a:r>
                        <a:rPr lang="th-TH" sz="2400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.</a:t>
                      </a:r>
                      <a:r>
                        <a:rPr lang="th-TH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มาตรา </a:t>
                      </a:r>
                      <a:r>
                        <a:rPr lang="en-US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 </a:t>
                      </a:r>
                      <a:r>
                        <a:rPr lang="th-TH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(</a:t>
                      </a:r>
                      <a:r>
                        <a:rPr lang="en-US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</a:t>
                      </a:r>
                      <a:r>
                        <a:rPr lang="th-TH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)</a:t>
                      </a:r>
                      <a:r>
                        <a:rPr lang="th-TH" sz="2400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มีความหมายว่า ถ้าบุคคลในครอบครัว </a:t>
                      </a:r>
                      <a:r>
                        <a:rPr lang="th-TH" sz="2400" baseline="0" dirty="0" err="1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อปท</a:t>
                      </a:r>
                      <a:r>
                        <a:rPr lang="th-TH" sz="2400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.ที่</a:t>
                      </a:r>
                      <a:r>
                        <a:rPr lang="th-TH" sz="2400" u="sng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มีสิทธิอื่นไม่ว่าสิทธิหลัก หรือสิทธิรอง ให้ไปใช้สิทธิอื่นก่อน </a:t>
                      </a:r>
                      <a:r>
                        <a:rPr lang="th-TH" sz="2400" u="none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(ระเบียบมหาดไทย พ.ศ.</a:t>
                      </a:r>
                      <a:r>
                        <a:rPr lang="en-US" sz="2400" u="none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2557</a:t>
                      </a:r>
                      <a:r>
                        <a:rPr lang="th-TH" sz="2400" u="none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เขียนว่ามีสิทธิตามระเบียบ </a:t>
                      </a:r>
                      <a:r>
                        <a:rPr lang="th-TH" sz="2400" u="none" baseline="0" dirty="0" err="1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อปท</a:t>
                      </a:r>
                      <a:r>
                        <a:rPr lang="th-TH" sz="2400" u="none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. แต่ถือว่าเล็กกว่า </a:t>
                      </a:r>
                      <a:r>
                        <a:rPr lang="th-TH" sz="2400" u="none" baseline="0" dirty="0" err="1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พรฎ</a:t>
                      </a:r>
                      <a:r>
                        <a:rPr lang="th-TH" sz="2400" u="none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.)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400" u="sng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ข้อสังเกต </a:t>
                      </a:r>
                      <a:r>
                        <a:rPr lang="en-US" sz="2400" u="sng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:</a:t>
                      </a:r>
                      <a:r>
                        <a:rPr lang="en-US" sz="2400" u="sng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</a:t>
                      </a:r>
                      <a:r>
                        <a:rPr lang="th-TH" sz="2400" u="sng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หน่วยงานรัฐบางแห่ง อาจให้ผู้อาศัยสามารถเบิกค่ารักษาพยาบาลได้กรณีมีสิทธิเบิกจากหน่วยงานอื่น ขึ้นอยู่กับระเบียบแต่ละแห่ง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400" u="none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ทั้งนี้ จะขึ้นสิทธิที่ใช้เบิกเป็นของ </a:t>
                      </a:r>
                      <a:r>
                        <a:rPr lang="th-TH" sz="2400" u="none" baseline="0" dirty="0" err="1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อปท</a:t>
                      </a:r>
                      <a:r>
                        <a:rPr lang="th-TH" sz="2400" u="none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. เพื่อให้ </a:t>
                      </a:r>
                      <a:r>
                        <a:rPr lang="th-TH" sz="2400" u="none" baseline="0" dirty="0" err="1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ปชช</a:t>
                      </a:r>
                      <a:r>
                        <a:rPr lang="th-TH" sz="2400" u="none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. สามารถทำเบิกจ่ายตรงได้</a:t>
                      </a:r>
                      <a:endParaRPr lang="th-TH" sz="2400" b="1" u="none" dirty="0">
                        <a:solidFill>
                          <a:srgbClr val="0070C0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400" dirty="0" err="1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อปท</a:t>
                      </a:r>
                      <a:r>
                        <a:rPr lang="th-TH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. หรือ</a:t>
                      </a:r>
                    </a:p>
                    <a:p>
                      <a:r>
                        <a:rPr lang="th-TH" sz="2400" dirty="0" err="1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อปท</a:t>
                      </a:r>
                      <a:r>
                        <a:rPr lang="th-TH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.บำนาญ</a:t>
                      </a:r>
                      <a:endParaRPr lang="th-TH" sz="2400" b="1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7571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521CC36-B27E-40DC-BC29-CF2E6102D6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424" y="1196752"/>
            <a:ext cx="5804774" cy="352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6154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4581</TotalTime>
  <Words>1817</Words>
  <Application>Microsoft Office PowerPoint</Application>
  <PresentationFormat>Widescreen</PresentationFormat>
  <Paragraphs>234</Paragraphs>
  <Slides>18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Arial Unicode MS</vt:lpstr>
      <vt:lpstr>Arial</vt:lpstr>
      <vt:lpstr>Calibri</vt:lpstr>
      <vt:lpstr>Calibri Light</vt:lpstr>
      <vt:lpstr>Georgia</vt:lpstr>
      <vt:lpstr>TH SarabunPSK</vt:lpstr>
      <vt:lpstr>Wingdings</vt:lpstr>
      <vt:lpstr>Office Theme</vt:lpstr>
      <vt:lpstr>แนวทางการจัดลำดับสิทธิ</vt:lpstr>
      <vt:lpstr>นิยามที่เกี่ยวข้อง</vt:lpstr>
      <vt:lpstr>หลักการในการจัดลำดับสิทธิ</vt:lpstr>
      <vt:lpstr>แนวทางการจัดลำดับสิทธิ กรณีสิทธิหลักชนกับสิทธิหลัก</vt:lpstr>
      <vt:lpstr>กรณีสิทธิหลักชนกับสิทธิหลัก</vt:lpstr>
      <vt:lpstr>กรณีสิทธิหลักชนกับสิทธิหลัก</vt:lpstr>
      <vt:lpstr>แนวทางการจัดลำดับสิทธิ กรณีสิทธิหลักชนกับสิทธิรอง</vt:lpstr>
      <vt:lpstr>กรณีสิทธิหลักชนกับสิทธิรอง</vt:lpstr>
      <vt:lpstr>กรณีสิทธิหลักชนกับสิทธิรอง</vt:lpstr>
      <vt:lpstr>กรณีสิทธิหลักชนกับสิทธิรอง</vt:lpstr>
      <vt:lpstr>กรณีสิทธิหลักชนกับสิทธิรอง</vt:lpstr>
      <vt:lpstr>กรณีสิทธิหลักชนกับสิทธิรอง</vt:lpstr>
      <vt:lpstr>แนวทางการจัดลำดับสิทธิ กรณีสิทธิรองชนกับสิทธิรอง</vt:lpstr>
      <vt:lpstr>กรณีสิทธิรองชนกับสิทธิรอง</vt:lpstr>
      <vt:lpstr>กรณีสิทธิรองชนกับสิทธิรอง</vt:lpstr>
      <vt:lpstr>กรณีสิทธิรองชนกับสิทธิรอง</vt:lpstr>
      <vt:lpstr>กรณีสิทธิรองชนกับสิทธิรอง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Anuchit</dc:creator>
  <cp:lastModifiedBy>nhso 154</cp:lastModifiedBy>
  <cp:revision>429</cp:revision>
  <dcterms:created xsi:type="dcterms:W3CDTF">2012-11-26T11:38:47Z</dcterms:created>
  <dcterms:modified xsi:type="dcterms:W3CDTF">2019-10-21T14:50:05Z</dcterms:modified>
</cp:coreProperties>
</file>