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8" r:id="rId2"/>
  </p:sldIdLst>
  <p:sldSz cx="6858000" cy="9906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D7494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2766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350" y="-12231"/>
            <a:ext cx="6877353" cy="993046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7947" y="3473216"/>
            <a:ext cx="4370039" cy="2377992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7947" y="5851205"/>
            <a:ext cx="4370039" cy="158441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9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8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901254"/>
            <a:ext cx="4760786" cy="2638395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12428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7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1907822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120851"/>
            <a:ext cx="2316082" cy="560556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1903" y="3120853"/>
            <a:ext cx="2316083" cy="5605561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40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9980" y="3121420"/>
            <a:ext cx="2318004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9980" y="3953801"/>
            <a:ext cx="2318004" cy="4772613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1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80533"/>
            <a:ext cx="4760786" cy="1907822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8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0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164650"/>
            <a:ext cx="2092637" cy="1846673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456" y="743781"/>
            <a:ext cx="2539528" cy="7982631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4011323"/>
            <a:ext cx="2092637" cy="3733093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1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934200"/>
            <a:ext cx="4760786" cy="81862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199" y="880533"/>
            <a:ext cx="4760786" cy="555492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7752822"/>
            <a:ext cx="4760786" cy="973590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6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6" cy="4916311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8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25806" y="5246511"/>
            <a:ext cx="4064853" cy="5503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457245"/>
            <a:ext cx="4760786" cy="22691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9835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90649"/>
            <a:ext cx="4760786" cy="37489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32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64" y="880533"/>
            <a:ext cx="4554137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62034" y="11416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0775" y="4169470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5436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86" y="880533"/>
            <a:ext cx="4756099" cy="4365978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198" y="5796844"/>
            <a:ext cx="4760787" cy="74280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6539647"/>
            <a:ext cx="4760786" cy="2186765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72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11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82984" y="880534"/>
            <a:ext cx="734109" cy="7585429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880534"/>
            <a:ext cx="3896270" cy="7585429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6350" y="-12231"/>
            <a:ext cx="6877354" cy="9930462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80533"/>
            <a:ext cx="4760785" cy="19078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3120853"/>
            <a:ext cx="4760786" cy="5605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53944" y="8726414"/>
            <a:ext cx="51309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75439-3F48-4115-BAC1-34E832795962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726414"/>
            <a:ext cx="346723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3507" y="8726414"/>
            <a:ext cx="3844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83548523-C75A-4FE4-B1E5-648AC2F2B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3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" y="1"/>
            <a:ext cx="1571625" cy="1524000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1484498" y="247651"/>
            <a:ext cx="40053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กองคลัง </a:t>
            </a:r>
            <a:r>
              <a:rPr lang="th-TH" sz="36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จดหมายข่าว</a:t>
            </a:r>
            <a:endParaRPr lang="th-TH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449210" y="808971"/>
            <a:ext cx="1281303" cy="1210724"/>
          </a:xfrm>
          <a:prstGeom prst="rect">
            <a:avLst/>
          </a:prstGeom>
        </p:spPr>
      </p:pic>
      <p:sp>
        <p:nvSpPr>
          <p:cNvPr id="10" name="สี่เหลี่ยมผืนผ้า 9"/>
          <p:cNvSpPr/>
          <p:nvPr/>
        </p:nvSpPr>
        <p:spPr>
          <a:xfrm>
            <a:off x="1133475" y="1141633"/>
            <a:ext cx="49424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6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H Charmonman" panose="03000500040000020004" pitchFamily="66" charset="-34"/>
                <a:cs typeface="TH Charmonman" panose="03000500040000020004" pitchFamily="66" charset="-34"/>
              </a:rPr>
              <a:t>    </a:t>
            </a:r>
            <a:r>
              <a:rPr lang="th-TH" sz="40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H Charmonman" panose="03000500040000020004" pitchFamily="66" charset="-34"/>
                <a:cs typeface="TH Charmonman" panose="03000500040000020004" pitchFamily="66" charset="-34"/>
              </a:rPr>
              <a:t>ข่าวประชาสัมพันธ์</a:t>
            </a:r>
            <a:endParaRPr lang="th-TH" sz="40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TH Charmonman" panose="03000500040000020004" pitchFamily="66" charset="-34"/>
              <a:cs typeface="TH Charmonman" panose="03000500040000020004" pitchFamily="66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71450" y="2076964"/>
            <a:ext cx="542260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2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ประชาสัมพันธ์การชำระภาษีประจำปี 2563</a:t>
            </a:r>
            <a:endParaRPr lang="th-TH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238125" y="3078253"/>
            <a:ext cx="4476749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ส่งแบบประเมินภาษีให้แก่ผู้เสียภาษี </a:t>
            </a:r>
            <a:r>
              <a:rPr lang="th-TH" b="1" u="sng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ภายในเดือนมิถุนายน 2563</a:t>
            </a:r>
          </a:p>
          <a:p>
            <a:r>
              <a:rPr lang="th-TH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ชำระภาษีตามแบบแจ้งการประเมินภาษี </a:t>
            </a:r>
            <a:r>
              <a:rPr lang="th-TH" b="1" u="sng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ภายในเดือนสิงหาคม 2563</a:t>
            </a:r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271459" y="3917299"/>
            <a:ext cx="1409699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rgbClr val="FF0066"/>
                </a:solidFill>
              </a:rPr>
              <a:t>การผ่อนชำระ</a:t>
            </a:r>
          </a:p>
          <a:p>
            <a:pPr algn="ctr"/>
            <a:r>
              <a:rPr lang="th-TH" sz="2000" b="1" dirty="0" smtClean="0">
                <a:solidFill>
                  <a:srgbClr val="FF0066"/>
                </a:solidFill>
              </a:rPr>
              <a:t>ภาษีที่ดินและสิ่งปลูกสร้าง</a:t>
            </a:r>
            <a:endParaRPr lang="en-US" sz="2000" b="1" dirty="0">
              <a:solidFill>
                <a:srgbClr val="FF0066"/>
              </a:solidFill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 flipH="1">
            <a:off x="1781168" y="3948369"/>
            <a:ext cx="2419353" cy="9233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th-TH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งวดที่ 1 ภายในเดือน ส.ค.63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th-TH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งวดที่ 2 ภายในเดือน ก.ย.63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th-TH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งวดที่ 3 ภายในเดือน ต.ค.63</a:t>
            </a: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4505324" y="2898798"/>
            <a:ext cx="247299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6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ภาษีป้าย</a:t>
            </a:r>
            <a:endParaRPr lang="th-TH" sz="6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24" name="ม้วนกระดาษแนวนอน 23"/>
          <p:cNvSpPr/>
          <p:nvPr/>
        </p:nvSpPr>
        <p:spPr>
          <a:xfrm>
            <a:off x="4286250" y="3600450"/>
            <a:ext cx="2371724" cy="1476375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th-TH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ยื่นแบบแสดงรายการภาษีป้าย มกราคม – มีนาคม 2563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th-TH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ชำระภาษีภายใน 15 วัน </a:t>
            </a:r>
          </a:p>
          <a:p>
            <a:r>
              <a:rPr lang="th-TH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      นันตั้งแต่วันที่ได้รับแจ้งประเมิน</a:t>
            </a: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6" name="รูปห้าเหลี่ยม 25"/>
          <p:cNvSpPr/>
          <p:nvPr/>
        </p:nvSpPr>
        <p:spPr>
          <a:xfrm>
            <a:off x="4505325" y="4932962"/>
            <a:ext cx="2276475" cy="963013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1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ไม่ชำระภาษีภายใน 15 วัน นับตั้งแต่วันที่ได้รับแจ้งการประเมิน เสียเงินเพิ่มร้อยละ 2 ต่อเดือนของค่าภาษี เศษของเดือนให้นับ</a:t>
            </a:r>
            <a:r>
              <a:rPr lang="th-TH" sz="1400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ป็น</a:t>
            </a:r>
            <a:r>
              <a:rPr lang="th-TH" sz="14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1เดือน</a:t>
            </a:r>
            <a:endParaRPr lang="en-US" sz="1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9" name="มนมุมสี่เหลี่ยมผืนผ้าด้านทแยงมุม 28"/>
          <p:cNvSpPr/>
          <p:nvPr/>
        </p:nvSpPr>
        <p:spPr>
          <a:xfrm>
            <a:off x="171746" y="4970205"/>
            <a:ext cx="3990974" cy="1167308"/>
          </a:xfrm>
          <a:prstGeom prst="round2Diag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ัฐมนตรีว่าการกระทรวงมหาดไทยเห็นชอบให้ขยายกำหนดเวลาดำเนินการตามพระราชบัญญัติภาษีที่ดินและสิ่งปลูกสร้าง พ.ศ.2562เป็นการทั่วไป เฉพาะ</a:t>
            </a:r>
            <a:r>
              <a:rPr lang="th-TH" sz="1400" dirty="0" err="1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การจัด</a:t>
            </a:r>
            <a:r>
              <a:rPr lang="th-TH" sz="1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เก็บภาษีในปี 2563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สามารถชำระภาษีผ่านเคารน์</a:t>
            </a:r>
            <a:r>
              <a:rPr lang="th-TH" sz="1400" dirty="0" err="1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เต</a:t>
            </a:r>
            <a:r>
              <a:rPr lang="th-TH" sz="1400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อร์ ธ.กรุงไทยทุกสาขาทั่วประเทศโปรดแจ้งงานพัฒนารายได้ กองคลัง</a:t>
            </a:r>
            <a:endParaRPr lang="en-US" sz="1400" dirty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0" name="กล่องข้อความ 29"/>
          <p:cNvSpPr txBox="1"/>
          <p:nvPr/>
        </p:nvSpPr>
        <p:spPr>
          <a:xfrm>
            <a:off x="238125" y="6271533"/>
            <a:ext cx="3705225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FF0066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ัฐมนตรีว่าการกระทรวงมหาดไทยเห็นชอบให้ขยายกำหนดเวลาดำเนินการตามพระราชบัญญัติภาษีที่ดินและสิ่งปลูกสร้าง พ.ศ. 2562 เป็นการทั่วไป เฉพาะ</a:t>
            </a:r>
            <a:r>
              <a:rPr lang="th-TH" sz="2000" b="1" dirty="0" err="1" smtClean="0">
                <a:solidFill>
                  <a:srgbClr val="FF0066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การจัด</a:t>
            </a:r>
            <a:r>
              <a:rPr lang="th-TH" sz="2000" b="1" dirty="0" smtClean="0">
                <a:solidFill>
                  <a:srgbClr val="FF0066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เก็บภาษีในปี 2563</a:t>
            </a:r>
            <a:endParaRPr lang="en-US" sz="2000" b="1" dirty="0">
              <a:solidFill>
                <a:srgbClr val="FF0066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5" name="คลื่นคู่ 34"/>
          <p:cNvSpPr/>
          <p:nvPr/>
        </p:nvSpPr>
        <p:spPr>
          <a:xfrm>
            <a:off x="4162424" y="6002109"/>
            <a:ext cx="2286002" cy="1599590"/>
          </a:xfrm>
          <a:prstGeom prst="doubleWave">
            <a:avLst>
              <a:gd name="adj1" fmla="val 6250"/>
              <a:gd name="adj2" fmla="val 835"/>
            </a:avLst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thaiDist"/>
            <a:r>
              <a:rPr lang="th-TH" sz="1600" b="1" dirty="0">
                <a:solidFill>
                  <a:prstClr val="black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ติดต่อสอบถามข้อมูลเพิ่มเติมได้ที่</a:t>
            </a:r>
          </a:p>
          <a:p>
            <a:pPr lvl="0" algn="thaiDist"/>
            <a:r>
              <a:rPr lang="th-TH" sz="1400" b="1" dirty="0">
                <a:solidFill>
                  <a:prstClr val="black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กองคลัง </a:t>
            </a:r>
            <a:r>
              <a:rPr lang="th-TH" sz="1400" b="1" dirty="0" smtClean="0">
                <a:solidFill>
                  <a:prstClr val="black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ฝ่ายพัฒนาและจัดเก็บรายได้</a:t>
            </a:r>
            <a:endParaRPr lang="th-TH" sz="1400" b="1" dirty="0">
              <a:solidFill>
                <a:prstClr val="black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lvl="0"/>
            <a:r>
              <a:rPr lang="th-TH" b="1" dirty="0">
                <a:solidFill>
                  <a:prstClr val="black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1400" b="1" dirty="0">
                <a:solidFill>
                  <a:prstClr val="black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โทร. ๐ – ๗๕๗๕ – ๕๕๕๕   ต่อ  ๑๕</a:t>
            </a:r>
          </a:p>
          <a:p>
            <a:pPr lvl="0"/>
            <a:r>
              <a:rPr lang="th-TH" sz="1400" b="1" dirty="0">
                <a:solidFill>
                  <a:prstClr val="black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โทรสาร  ๐ – ๗๕๗๕ – ๕๕๕๗</a:t>
            </a:r>
          </a:p>
          <a:p>
            <a:pPr lvl="0"/>
            <a:r>
              <a:rPr lang="th-TH" sz="1400" b="1" dirty="0">
                <a:solidFill>
                  <a:prstClr val="black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en-US" sz="1400" b="1" dirty="0">
                <a:solidFill>
                  <a:prstClr val="black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www.changklang.go.th</a:t>
            </a:r>
            <a:endParaRPr lang="th-TH" sz="1400" b="1" dirty="0">
              <a:solidFill>
                <a:prstClr val="black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graphicFrame>
        <p:nvGraphicFramePr>
          <p:cNvPr id="36" name="ตาราง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053148"/>
              </p:ext>
            </p:extLst>
          </p:nvPr>
        </p:nvGraphicFramePr>
        <p:xfrm>
          <a:off x="238126" y="7877174"/>
          <a:ext cx="6210300" cy="1639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100">
                  <a:extLst>
                    <a:ext uri="{9D8B030D-6E8A-4147-A177-3AD203B41FA5}">
                      <a16:colId xmlns="" xmlns:a16="http://schemas.microsoft.com/office/drawing/2014/main" val="3901921433"/>
                    </a:ext>
                  </a:extLst>
                </a:gridCol>
                <a:gridCol w="2070100">
                  <a:extLst>
                    <a:ext uri="{9D8B030D-6E8A-4147-A177-3AD203B41FA5}">
                      <a16:colId xmlns="" xmlns:a16="http://schemas.microsoft.com/office/drawing/2014/main" val="2703124335"/>
                    </a:ext>
                  </a:extLst>
                </a:gridCol>
                <a:gridCol w="2070100">
                  <a:extLst>
                    <a:ext uri="{9D8B030D-6E8A-4147-A177-3AD203B41FA5}">
                      <a16:colId xmlns="" xmlns:a16="http://schemas.microsoft.com/office/drawing/2014/main" val="1913491306"/>
                    </a:ext>
                  </a:extLst>
                </a:gridCol>
              </a:tblGrid>
              <a:tr h="463353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 smtClean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รายการ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 smtClean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ระยะเวลาตามกฎหมาย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 smtClean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ระยะเวลาที่ขยายออกไป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4259436"/>
                  </a:ext>
                </a:extLst>
              </a:tr>
              <a:tr h="597295">
                <a:tc>
                  <a:txBody>
                    <a:bodyPr/>
                    <a:lstStyle/>
                    <a:p>
                      <a:r>
                        <a:rPr lang="th-TH" sz="16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การแจ้งการประเมินภาษีโดยส่งแบบประเมินภาษีให้แก่ผู้เสียภาษี</a:t>
                      </a:r>
                      <a:endParaRPr lang="en-US" sz="16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ภายในเดือนกุมภาพันธ์ 2563</a:t>
                      </a:r>
                      <a:endParaRPr lang="en-US" sz="16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ภายในเดือนมิถุนายน 2563</a:t>
                      </a:r>
                      <a:endParaRPr lang="en-US" sz="16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1336415"/>
                  </a:ext>
                </a:extLst>
              </a:tr>
              <a:tr h="463353">
                <a:tc>
                  <a:txBody>
                    <a:bodyPr/>
                    <a:lstStyle/>
                    <a:p>
                      <a:r>
                        <a:rPr lang="th-TH" sz="16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การชำระภาษีตามแบบแจ้งการประเมินภาษี</a:t>
                      </a:r>
                      <a:endParaRPr lang="en-US" sz="16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ภายในเดือนเมษายน 2563</a:t>
                      </a:r>
                      <a:endParaRPr lang="en-US" sz="16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16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ภายในเดือนสิงหาคม 2563</a:t>
                      </a:r>
                      <a:endParaRPr lang="en-US" sz="16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1331276"/>
                  </a:ext>
                </a:extLst>
              </a:tr>
            </a:tbl>
          </a:graphicData>
        </a:graphic>
      </p:graphicFrame>
      <p:sp>
        <p:nvSpPr>
          <p:cNvPr id="37" name="สี่เหลี่ยมผืนผ้า 36"/>
          <p:cNvSpPr/>
          <p:nvPr/>
        </p:nvSpPr>
        <p:spPr>
          <a:xfrm>
            <a:off x="238126" y="2521470"/>
            <a:ext cx="4048124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2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ภาษีที่ดินและสิ่งปลูกสร้าง</a:t>
            </a:r>
            <a:endParaRPr lang="th-TH" sz="2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66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126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เหลี่ยมเพชร">
  <a:themeElements>
    <a:clrScheme name="เหลี่ยมเพชร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เหลี่ยมเพชร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341</TotalTime>
  <Words>278</Words>
  <Application>Microsoft Office PowerPoint</Application>
  <PresentationFormat>กระดาษ A4 (210x297 มม.)</PresentationFormat>
  <Paragraphs>33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เหลี่ยมเพชร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Lemal</cp:lastModifiedBy>
  <cp:revision>33</cp:revision>
  <cp:lastPrinted>2021-07-22T10:13:50Z</cp:lastPrinted>
  <dcterms:created xsi:type="dcterms:W3CDTF">2021-07-22T04:42:16Z</dcterms:created>
  <dcterms:modified xsi:type="dcterms:W3CDTF">2021-08-04T04:31:50Z</dcterms:modified>
</cp:coreProperties>
</file>